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4" r:id="rId3"/>
    <p:sldId id="258" r:id="rId4"/>
    <p:sldId id="304" r:id="rId5"/>
    <p:sldId id="308" r:id="rId6"/>
    <p:sldId id="265" r:id="rId7"/>
    <p:sldId id="306" r:id="rId8"/>
    <p:sldId id="266" r:id="rId9"/>
    <p:sldId id="293" r:id="rId10"/>
    <p:sldId id="294" r:id="rId11"/>
    <p:sldId id="274" r:id="rId12"/>
    <p:sldId id="259" r:id="rId13"/>
    <p:sldId id="295" r:id="rId14"/>
    <p:sldId id="275" r:id="rId15"/>
    <p:sldId id="307" r:id="rId16"/>
    <p:sldId id="309" r:id="rId17"/>
    <p:sldId id="271" r:id="rId18"/>
    <p:sldId id="297" r:id="rId19"/>
    <p:sldId id="299" r:id="rId20"/>
    <p:sldId id="298" r:id="rId21"/>
    <p:sldId id="301" r:id="rId22"/>
    <p:sldId id="302" r:id="rId23"/>
    <p:sldId id="310" r:id="rId24"/>
    <p:sldId id="260" r:id="rId25"/>
    <p:sldId id="278" r:id="rId26"/>
    <p:sldId id="303" r:id="rId27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BAA8"/>
    <a:srgbClr val="FC3245"/>
    <a:srgbClr val="88AB69"/>
    <a:srgbClr val="E59049"/>
    <a:srgbClr val="F8F8F8"/>
    <a:srgbClr val="71A9BB"/>
    <a:srgbClr val="6BB58C"/>
    <a:srgbClr val="FFFFCC"/>
    <a:srgbClr val="FFFFFF"/>
    <a:srgbClr val="5BA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3349" autoAdjust="0"/>
  </p:normalViewPr>
  <p:slideViewPr>
    <p:cSldViewPr>
      <p:cViewPr varScale="1">
        <p:scale>
          <a:sx n="107" d="100"/>
          <a:sy n="107" d="100"/>
        </p:scale>
        <p:origin x="504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专著</c:v>
                </c:pt>
              </c:strCache>
            </c:strRef>
          </c:tx>
          <c:spPr>
            <a:solidFill>
              <a:srgbClr val="74BAA8"/>
            </a:solidFill>
            <a:ln>
              <a:noFill/>
            </a:ln>
            <a:effectLst/>
            <a:sp3d/>
          </c:spPr>
          <c:invertIfNegative val="0"/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2B1-4ABF-A155-0645774C1B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B哲学宗教</c:v>
                </c:pt>
                <c:pt idx="1">
                  <c:v>C社会科学</c:v>
                </c:pt>
                <c:pt idx="2">
                  <c:v>D政治法律</c:v>
                </c:pt>
                <c:pt idx="3">
                  <c:v>E军事</c:v>
                </c:pt>
                <c:pt idx="4">
                  <c:v>F经济</c:v>
                </c:pt>
                <c:pt idx="5">
                  <c:v>G教育科学文化体育</c:v>
                </c:pt>
                <c:pt idx="6">
                  <c:v>H语言文字</c:v>
                </c:pt>
                <c:pt idx="7">
                  <c:v>I文学</c:v>
                </c:pt>
                <c:pt idx="8">
                  <c:v>J艺术</c:v>
                </c:pt>
                <c:pt idx="9">
                  <c:v>K历史</c:v>
                </c:pt>
                <c:pt idx="10">
                  <c:v>Z综合</c:v>
                </c:pt>
                <c:pt idx="11">
                  <c:v>其他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66</c:v>
                </c:pt>
                <c:pt idx="1">
                  <c:v>16</c:v>
                </c:pt>
                <c:pt idx="2">
                  <c:v>202</c:v>
                </c:pt>
                <c:pt idx="3">
                  <c:v>26</c:v>
                </c:pt>
                <c:pt idx="4">
                  <c:v>141</c:v>
                </c:pt>
                <c:pt idx="5">
                  <c:v>89</c:v>
                </c:pt>
                <c:pt idx="6">
                  <c:v>163</c:v>
                </c:pt>
                <c:pt idx="7">
                  <c:v>222</c:v>
                </c:pt>
                <c:pt idx="8">
                  <c:v>64</c:v>
                </c:pt>
                <c:pt idx="9">
                  <c:v>307</c:v>
                </c:pt>
                <c:pt idx="10">
                  <c:v>8</c:v>
                </c:pt>
                <c:pt idx="1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B1-4ABF-A155-0645774C1B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译著</c:v>
                </c:pt>
              </c:strCache>
            </c:strRef>
          </c:tx>
          <c:spPr>
            <a:solidFill>
              <a:srgbClr val="71A9BB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2.0910461240319649E-3"/>
                  <c:y val="-1.3310889984970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2B1-4ABF-A155-0645774C1B5A}"/>
                </c:ext>
              </c:extLst>
            </c:dLbl>
            <c:dLbl>
              <c:idx val="3"/>
              <c:layout>
                <c:manualLayout>
                  <c:x val="0"/>
                  <c:y val="-2.329405747369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2B1-4ABF-A155-0645774C1B5A}"/>
                </c:ext>
              </c:extLst>
            </c:dLbl>
            <c:dLbl>
              <c:idx val="7"/>
              <c:spPr>
                <a:solidFill>
                  <a:srgbClr val="F8F8F8">
                    <a:alpha val="0"/>
                  </a:srgb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2B1-4ABF-A155-0645774C1B5A}"/>
                </c:ext>
              </c:extLst>
            </c:dLbl>
            <c:dLbl>
              <c:idx val="10"/>
              <c:layout>
                <c:manualLayout>
                  <c:x val="4.1820922480639297E-3"/>
                  <c:y val="-4.9915837443638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2B1-4ABF-A155-0645774C1B5A}"/>
                </c:ext>
              </c:extLst>
            </c:dLbl>
            <c:dLbl>
              <c:idx val="11"/>
              <c:layout>
                <c:manualLayout>
                  <c:x val="-4.1820922480639297E-3"/>
                  <c:y val="-3.3277224962425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2B1-4ABF-A155-0645774C1B5A}"/>
                </c:ext>
              </c:extLst>
            </c:dLbl>
            <c:spPr>
              <a:solidFill>
                <a:srgbClr val="F8F8F8">
                  <a:alpha val="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B哲学宗教</c:v>
                </c:pt>
                <c:pt idx="1">
                  <c:v>C社会科学</c:v>
                </c:pt>
                <c:pt idx="2">
                  <c:v>D政治法律</c:v>
                </c:pt>
                <c:pt idx="3">
                  <c:v>E军事</c:v>
                </c:pt>
                <c:pt idx="4">
                  <c:v>F经济</c:v>
                </c:pt>
                <c:pt idx="5">
                  <c:v>G教育科学文化体育</c:v>
                </c:pt>
                <c:pt idx="6">
                  <c:v>H语言文字</c:v>
                </c:pt>
                <c:pt idx="7">
                  <c:v>I文学</c:v>
                </c:pt>
                <c:pt idx="8">
                  <c:v>J艺术</c:v>
                </c:pt>
                <c:pt idx="9">
                  <c:v>K历史</c:v>
                </c:pt>
                <c:pt idx="10">
                  <c:v>Z综合</c:v>
                </c:pt>
                <c:pt idx="11">
                  <c:v>其他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13</c:v>
                </c:pt>
                <c:pt idx="1">
                  <c:v>6</c:v>
                </c:pt>
                <c:pt idx="2">
                  <c:v>14</c:v>
                </c:pt>
                <c:pt idx="3">
                  <c:v>1</c:v>
                </c:pt>
                <c:pt idx="4">
                  <c:v>22</c:v>
                </c:pt>
                <c:pt idx="5">
                  <c:v>22</c:v>
                </c:pt>
                <c:pt idx="6">
                  <c:v>3</c:v>
                </c:pt>
                <c:pt idx="7">
                  <c:v>15</c:v>
                </c:pt>
                <c:pt idx="8">
                  <c:v>13</c:v>
                </c:pt>
                <c:pt idx="9">
                  <c:v>31</c:v>
                </c:pt>
                <c:pt idx="10">
                  <c:v>0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B1-4ABF-A155-0645774C1B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4659456"/>
        <c:axId val="44660608"/>
        <c:axId val="0"/>
      </c:bar3DChart>
      <c:catAx>
        <c:axId val="4465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4660608"/>
        <c:crosses val="autoZero"/>
        <c:auto val="1"/>
        <c:lblAlgn val="ctr"/>
        <c:lblOffset val="100"/>
        <c:noMultiLvlLbl val="0"/>
      </c:catAx>
      <c:valAx>
        <c:axId val="4466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465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033371961485338"/>
          <c:y val="0.89183146317075901"/>
          <c:w val="0.27345720753097291"/>
          <c:h val="8.10347995521865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rgbClr val="F8F8F8"/>
    </a:solidFill>
    <a:ln>
      <a:solidFill>
        <a:srgbClr val="74BAA8"/>
      </a:solidFill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74BAA8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Sheet5!$B$25:$B$34</c:f>
              <c:strCache>
                <c:ptCount val="10"/>
                <c:pt idx="0">
                  <c:v>B哲学宗教</c:v>
                </c:pt>
                <c:pt idx="1">
                  <c:v>C社会科学</c:v>
                </c:pt>
                <c:pt idx="2">
                  <c:v>D政治法律</c:v>
                </c:pt>
                <c:pt idx="3">
                  <c:v>E军事</c:v>
                </c:pt>
                <c:pt idx="4">
                  <c:v>F经济</c:v>
                </c:pt>
                <c:pt idx="5">
                  <c:v>G教育科学文化体育</c:v>
                </c:pt>
                <c:pt idx="6">
                  <c:v>H语言文字</c:v>
                </c:pt>
                <c:pt idx="7">
                  <c:v>I文学</c:v>
                </c:pt>
                <c:pt idx="8">
                  <c:v>J艺术</c:v>
                </c:pt>
                <c:pt idx="9">
                  <c:v>K历史</c:v>
                </c:pt>
              </c:strCache>
            </c:strRef>
          </c:cat>
          <c:val>
            <c:numRef>
              <c:f>Sheet5!$C$25:$C$34</c:f>
              <c:numCache>
                <c:formatCode>General</c:formatCode>
                <c:ptCount val="10"/>
                <c:pt idx="0">
                  <c:v>396</c:v>
                </c:pt>
                <c:pt idx="1">
                  <c:v>190</c:v>
                </c:pt>
                <c:pt idx="2">
                  <c:v>3282</c:v>
                </c:pt>
                <c:pt idx="3">
                  <c:v>332</c:v>
                </c:pt>
                <c:pt idx="4">
                  <c:v>3538</c:v>
                </c:pt>
                <c:pt idx="5">
                  <c:v>2423</c:v>
                </c:pt>
                <c:pt idx="6">
                  <c:v>1441</c:v>
                </c:pt>
                <c:pt idx="7">
                  <c:v>1046</c:v>
                </c:pt>
                <c:pt idx="8">
                  <c:v>906</c:v>
                </c:pt>
                <c:pt idx="9">
                  <c:v>1835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A1-473B-B495-FA7A72C927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7849088"/>
        <c:axId val="158204288"/>
        <c:axId val="0"/>
      </c:bar3DChart>
      <c:catAx>
        <c:axId val="15784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8204288"/>
        <c:crosses val="autoZero"/>
        <c:auto val="1"/>
        <c:lblAlgn val="ctr"/>
        <c:lblOffset val="100"/>
        <c:noMultiLvlLbl val="0"/>
      </c:catAx>
      <c:valAx>
        <c:axId val="15820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784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Sheet2!$B$64</c:f>
              <c:strCache>
                <c:ptCount val="1"/>
                <c:pt idx="0">
                  <c:v>B哲学宗教</c:v>
                </c:pt>
              </c:strCache>
            </c:strRef>
          </c:tx>
          <c:cat>
            <c:strRef>
              <c:f>Sheet2!$C$63:$L$63</c:f>
              <c:strCache>
                <c:ptCount val="10"/>
                <c:pt idx="0">
                  <c:v>2006年</c:v>
                </c:pt>
                <c:pt idx="1">
                  <c:v>2007年</c:v>
                </c:pt>
                <c:pt idx="2">
                  <c:v>2008年</c:v>
                </c:pt>
                <c:pt idx="3">
                  <c:v>2009年</c:v>
                </c:pt>
                <c:pt idx="4">
                  <c:v>2010年</c:v>
                </c:pt>
                <c:pt idx="5">
                  <c:v>2011年</c:v>
                </c:pt>
                <c:pt idx="6">
                  <c:v>2012年</c:v>
                </c:pt>
                <c:pt idx="7">
                  <c:v>2013年</c:v>
                </c:pt>
                <c:pt idx="8">
                  <c:v>2014年</c:v>
                </c:pt>
                <c:pt idx="9">
                  <c:v>2015年</c:v>
                </c:pt>
              </c:strCache>
            </c:strRef>
          </c:cat>
          <c:val>
            <c:numRef>
              <c:f>Sheet2!$C$64:$L$64</c:f>
              <c:numCache>
                <c:formatCode>General</c:formatCode>
                <c:ptCount val="10"/>
                <c:pt idx="0">
                  <c:v>35</c:v>
                </c:pt>
                <c:pt idx="1">
                  <c:v>32</c:v>
                </c:pt>
                <c:pt idx="2">
                  <c:v>33</c:v>
                </c:pt>
                <c:pt idx="3">
                  <c:v>43</c:v>
                </c:pt>
                <c:pt idx="4">
                  <c:v>34</c:v>
                </c:pt>
                <c:pt idx="5">
                  <c:v>47</c:v>
                </c:pt>
                <c:pt idx="6">
                  <c:v>30</c:v>
                </c:pt>
                <c:pt idx="7">
                  <c:v>43</c:v>
                </c:pt>
                <c:pt idx="8">
                  <c:v>44</c:v>
                </c:pt>
                <c:pt idx="9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A2-4C7C-86E1-B964CCEBA179}"/>
            </c:ext>
          </c:extLst>
        </c:ser>
        <c:ser>
          <c:idx val="1"/>
          <c:order val="1"/>
          <c:tx>
            <c:strRef>
              <c:f>Sheet2!$B$65</c:f>
              <c:strCache>
                <c:ptCount val="1"/>
                <c:pt idx="0">
                  <c:v>C社会科学</c:v>
                </c:pt>
              </c:strCache>
            </c:strRef>
          </c:tx>
          <c:cat>
            <c:strRef>
              <c:f>Sheet2!$C$63:$L$63</c:f>
              <c:strCache>
                <c:ptCount val="10"/>
                <c:pt idx="0">
                  <c:v>2006年</c:v>
                </c:pt>
                <c:pt idx="1">
                  <c:v>2007年</c:v>
                </c:pt>
                <c:pt idx="2">
                  <c:v>2008年</c:v>
                </c:pt>
                <c:pt idx="3">
                  <c:v>2009年</c:v>
                </c:pt>
                <c:pt idx="4">
                  <c:v>2010年</c:v>
                </c:pt>
                <c:pt idx="5">
                  <c:v>2011年</c:v>
                </c:pt>
                <c:pt idx="6">
                  <c:v>2012年</c:v>
                </c:pt>
                <c:pt idx="7">
                  <c:v>2013年</c:v>
                </c:pt>
                <c:pt idx="8">
                  <c:v>2014年</c:v>
                </c:pt>
                <c:pt idx="9">
                  <c:v>2015年</c:v>
                </c:pt>
              </c:strCache>
            </c:strRef>
          </c:cat>
          <c:val>
            <c:numRef>
              <c:f>Sheet2!$C$65:$L$65</c:f>
              <c:numCache>
                <c:formatCode>General</c:formatCode>
                <c:ptCount val="10"/>
                <c:pt idx="0">
                  <c:v>14</c:v>
                </c:pt>
                <c:pt idx="1">
                  <c:v>13</c:v>
                </c:pt>
                <c:pt idx="2">
                  <c:v>18</c:v>
                </c:pt>
                <c:pt idx="3">
                  <c:v>20</c:v>
                </c:pt>
                <c:pt idx="4">
                  <c:v>16</c:v>
                </c:pt>
                <c:pt idx="5">
                  <c:v>12</c:v>
                </c:pt>
                <c:pt idx="6">
                  <c:v>25</c:v>
                </c:pt>
                <c:pt idx="7">
                  <c:v>20</c:v>
                </c:pt>
                <c:pt idx="8">
                  <c:v>18</c:v>
                </c:pt>
                <c:pt idx="9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A2-4C7C-86E1-B964CCEBA179}"/>
            </c:ext>
          </c:extLst>
        </c:ser>
        <c:ser>
          <c:idx val="2"/>
          <c:order val="2"/>
          <c:tx>
            <c:strRef>
              <c:f>Sheet2!$B$66</c:f>
              <c:strCache>
                <c:ptCount val="1"/>
                <c:pt idx="0">
                  <c:v>D政治法律</c:v>
                </c:pt>
              </c:strCache>
            </c:strRef>
          </c:tx>
          <c:cat>
            <c:strRef>
              <c:f>Sheet2!$C$63:$L$63</c:f>
              <c:strCache>
                <c:ptCount val="10"/>
                <c:pt idx="0">
                  <c:v>2006年</c:v>
                </c:pt>
                <c:pt idx="1">
                  <c:v>2007年</c:v>
                </c:pt>
                <c:pt idx="2">
                  <c:v>2008年</c:v>
                </c:pt>
                <c:pt idx="3">
                  <c:v>2009年</c:v>
                </c:pt>
                <c:pt idx="4">
                  <c:v>2010年</c:v>
                </c:pt>
                <c:pt idx="5">
                  <c:v>2011年</c:v>
                </c:pt>
                <c:pt idx="6">
                  <c:v>2012年</c:v>
                </c:pt>
                <c:pt idx="7">
                  <c:v>2013年</c:v>
                </c:pt>
                <c:pt idx="8">
                  <c:v>2014年</c:v>
                </c:pt>
                <c:pt idx="9">
                  <c:v>2015年</c:v>
                </c:pt>
              </c:strCache>
            </c:strRef>
          </c:cat>
          <c:val>
            <c:numRef>
              <c:f>Sheet2!$C$66:$L$66</c:f>
              <c:numCache>
                <c:formatCode>General</c:formatCode>
                <c:ptCount val="10"/>
                <c:pt idx="0">
                  <c:v>253</c:v>
                </c:pt>
                <c:pt idx="1">
                  <c:v>378</c:v>
                </c:pt>
                <c:pt idx="2">
                  <c:v>332</c:v>
                </c:pt>
                <c:pt idx="3">
                  <c:v>370</c:v>
                </c:pt>
                <c:pt idx="4">
                  <c:v>369</c:v>
                </c:pt>
                <c:pt idx="5">
                  <c:v>276</c:v>
                </c:pt>
                <c:pt idx="6">
                  <c:v>290</c:v>
                </c:pt>
                <c:pt idx="7">
                  <c:v>374</c:v>
                </c:pt>
                <c:pt idx="8">
                  <c:v>319</c:v>
                </c:pt>
                <c:pt idx="9">
                  <c:v>321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BA2-4C7C-86E1-B964CCEBA179}"/>
            </c:ext>
          </c:extLst>
        </c:ser>
        <c:ser>
          <c:idx val="3"/>
          <c:order val="3"/>
          <c:tx>
            <c:strRef>
              <c:f>Sheet2!$B$67</c:f>
              <c:strCache>
                <c:ptCount val="1"/>
                <c:pt idx="0">
                  <c:v>E军事</c:v>
                </c:pt>
              </c:strCache>
            </c:strRef>
          </c:tx>
          <c:cat>
            <c:strRef>
              <c:f>Sheet2!$C$63:$L$63</c:f>
              <c:strCache>
                <c:ptCount val="10"/>
                <c:pt idx="0">
                  <c:v>2006年</c:v>
                </c:pt>
                <c:pt idx="1">
                  <c:v>2007年</c:v>
                </c:pt>
                <c:pt idx="2">
                  <c:v>2008年</c:v>
                </c:pt>
                <c:pt idx="3">
                  <c:v>2009年</c:v>
                </c:pt>
                <c:pt idx="4">
                  <c:v>2010年</c:v>
                </c:pt>
                <c:pt idx="5">
                  <c:v>2011年</c:v>
                </c:pt>
                <c:pt idx="6">
                  <c:v>2012年</c:v>
                </c:pt>
                <c:pt idx="7">
                  <c:v>2013年</c:v>
                </c:pt>
                <c:pt idx="8">
                  <c:v>2014年</c:v>
                </c:pt>
                <c:pt idx="9">
                  <c:v>2015年</c:v>
                </c:pt>
              </c:strCache>
            </c:strRef>
          </c:cat>
          <c:val>
            <c:numRef>
              <c:f>Sheet2!$C$67:$L$67</c:f>
              <c:numCache>
                <c:formatCode>General</c:formatCode>
                <c:ptCount val="10"/>
                <c:pt idx="0">
                  <c:v>13</c:v>
                </c:pt>
                <c:pt idx="1">
                  <c:v>16</c:v>
                </c:pt>
                <c:pt idx="2">
                  <c:v>28</c:v>
                </c:pt>
                <c:pt idx="3">
                  <c:v>40</c:v>
                </c:pt>
                <c:pt idx="4">
                  <c:v>115</c:v>
                </c:pt>
                <c:pt idx="5">
                  <c:v>38</c:v>
                </c:pt>
                <c:pt idx="6">
                  <c:v>8</c:v>
                </c:pt>
                <c:pt idx="7">
                  <c:v>7</c:v>
                </c:pt>
                <c:pt idx="8">
                  <c:v>27</c:v>
                </c:pt>
                <c:pt idx="9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BA2-4C7C-86E1-B964CCEBA179}"/>
            </c:ext>
          </c:extLst>
        </c:ser>
        <c:ser>
          <c:idx val="4"/>
          <c:order val="4"/>
          <c:tx>
            <c:strRef>
              <c:f>Sheet2!$B$68</c:f>
              <c:strCache>
                <c:ptCount val="1"/>
                <c:pt idx="0">
                  <c:v>F经济</c:v>
                </c:pt>
              </c:strCache>
            </c:strRef>
          </c:tx>
          <c:cat>
            <c:strRef>
              <c:f>Sheet2!$C$63:$L$63</c:f>
              <c:strCache>
                <c:ptCount val="10"/>
                <c:pt idx="0">
                  <c:v>2006年</c:v>
                </c:pt>
                <c:pt idx="1">
                  <c:v>2007年</c:v>
                </c:pt>
                <c:pt idx="2">
                  <c:v>2008年</c:v>
                </c:pt>
                <c:pt idx="3">
                  <c:v>2009年</c:v>
                </c:pt>
                <c:pt idx="4">
                  <c:v>2010年</c:v>
                </c:pt>
                <c:pt idx="5">
                  <c:v>2011年</c:v>
                </c:pt>
                <c:pt idx="6">
                  <c:v>2012年</c:v>
                </c:pt>
                <c:pt idx="7">
                  <c:v>2013年</c:v>
                </c:pt>
                <c:pt idx="8">
                  <c:v>2014年</c:v>
                </c:pt>
                <c:pt idx="9">
                  <c:v>2015年</c:v>
                </c:pt>
              </c:strCache>
            </c:strRef>
          </c:cat>
          <c:val>
            <c:numRef>
              <c:f>Sheet2!$C$68:$L$68</c:f>
              <c:numCache>
                <c:formatCode>General</c:formatCode>
                <c:ptCount val="10"/>
                <c:pt idx="0">
                  <c:v>428</c:v>
                </c:pt>
                <c:pt idx="1">
                  <c:v>372</c:v>
                </c:pt>
                <c:pt idx="2">
                  <c:v>380</c:v>
                </c:pt>
                <c:pt idx="3">
                  <c:v>340</c:v>
                </c:pt>
                <c:pt idx="4">
                  <c:v>323</c:v>
                </c:pt>
                <c:pt idx="5">
                  <c:v>323</c:v>
                </c:pt>
                <c:pt idx="6">
                  <c:v>383</c:v>
                </c:pt>
                <c:pt idx="7">
                  <c:v>330</c:v>
                </c:pt>
                <c:pt idx="8">
                  <c:v>293</c:v>
                </c:pt>
                <c:pt idx="9">
                  <c:v>366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BA2-4C7C-86E1-B964CCEBA179}"/>
            </c:ext>
          </c:extLst>
        </c:ser>
        <c:ser>
          <c:idx val="5"/>
          <c:order val="5"/>
          <c:tx>
            <c:strRef>
              <c:f>Sheet2!$B$69</c:f>
              <c:strCache>
                <c:ptCount val="1"/>
                <c:pt idx="0">
                  <c:v>G教育科学文化体育</c:v>
                </c:pt>
              </c:strCache>
            </c:strRef>
          </c:tx>
          <c:cat>
            <c:strRef>
              <c:f>Sheet2!$C$63:$L$63</c:f>
              <c:strCache>
                <c:ptCount val="10"/>
                <c:pt idx="0">
                  <c:v>2006年</c:v>
                </c:pt>
                <c:pt idx="1">
                  <c:v>2007年</c:v>
                </c:pt>
                <c:pt idx="2">
                  <c:v>2008年</c:v>
                </c:pt>
                <c:pt idx="3">
                  <c:v>2009年</c:v>
                </c:pt>
                <c:pt idx="4">
                  <c:v>2010年</c:v>
                </c:pt>
                <c:pt idx="5">
                  <c:v>2011年</c:v>
                </c:pt>
                <c:pt idx="6">
                  <c:v>2012年</c:v>
                </c:pt>
                <c:pt idx="7">
                  <c:v>2013年</c:v>
                </c:pt>
                <c:pt idx="8">
                  <c:v>2014年</c:v>
                </c:pt>
                <c:pt idx="9">
                  <c:v>2015年</c:v>
                </c:pt>
              </c:strCache>
            </c:strRef>
          </c:cat>
          <c:val>
            <c:numRef>
              <c:f>Sheet2!$C$69:$L$69</c:f>
              <c:numCache>
                <c:formatCode>General</c:formatCode>
                <c:ptCount val="10"/>
                <c:pt idx="0">
                  <c:v>193</c:v>
                </c:pt>
                <c:pt idx="1">
                  <c:v>220</c:v>
                </c:pt>
                <c:pt idx="2">
                  <c:v>220</c:v>
                </c:pt>
                <c:pt idx="3">
                  <c:v>192</c:v>
                </c:pt>
                <c:pt idx="4">
                  <c:v>207</c:v>
                </c:pt>
                <c:pt idx="5">
                  <c:v>194</c:v>
                </c:pt>
                <c:pt idx="6">
                  <c:v>241</c:v>
                </c:pt>
                <c:pt idx="7">
                  <c:v>271</c:v>
                </c:pt>
                <c:pt idx="8">
                  <c:v>340</c:v>
                </c:pt>
                <c:pt idx="9">
                  <c:v>345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BA2-4C7C-86E1-B964CCEBA179}"/>
            </c:ext>
          </c:extLst>
        </c:ser>
        <c:ser>
          <c:idx val="6"/>
          <c:order val="6"/>
          <c:tx>
            <c:strRef>
              <c:f>Sheet2!$B$70</c:f>
              <c:strCache>
                <c:ptCount val="1"/>
                <c:pt idx="0">
                  <c:v>H语言文字</c:v>
                </c:pt>
              </c:strCache>
            </c:strRef>
          </c:tx>
          <c:cat>
            <c:strRef>
              <c:f>Sheet2!$C$63:$L$63</c:f>
              <c:strCache>
                <c:ptCount val="10"/>
                <c:pt idx="0">
                  <c:v>2006年</c:v>
                </c:pt>
                <c:pt idx="1">
                  <c:v>2007年</c:v>
                </c:pt>
                <c:pt idx="2">
                  <c:v>2008年</c:v>
                </c:pt>
                <c:pt idx="3">
                  <c:v>2009年</c:v>
                </c:pt>
                <c:pt idx="4">
                  <c:v>2010年</c:v>
                </c:pt>
                <c:pt idx="5">
                  <c:v>2011年</c:v>
                </c:pt>
                <c:pt idx="6">
                  <c:v>2012年</c:v>
                </c:pt>
                <c:pt idx="7">
                  <c:v>2013年</c:v>
                </c:pt>
                <c:pt idx="8">
                  <c:v>2014年</c:v>
                </c:pt>
                <c:pt idx="9">
                  <c:v>2015年</c:v>
                </c:pt>
              </c:strCache>
            </c:strRef>
          </c:cat>
          <c:val>
            <c:numRef>
              <c:f>Sheet2!$C$70:$L$70</c:f>
              <c:numCache>
                <c:formatCode>General</c:formatCode>
                <c:ptCount val="10"/>
                <c:pt idx="0">
                  <c:v>54</c:v>
                </c:pt>
                <c:pt idx="1">
                  <c:v>53</c:v>
                </c:pt>
                <c:pt idx="2">
                  <c:v>72</c:v>
                </c:pt>
                <c:pt idx="3">
                  <c:v>127</c:v>
                </c:pt>
                <c:pt idx="4">
                  <c:v>141</c:v>
                </c:pt>
                <c:pt idx="5">
                  <c:v>171</c:v>
                </c:pt>
                <c:pt idx="6">
                  <c:v>189</c:v>
                </c:pt>
                <c:pt idx="7">
                  <c:v>203</c:v>
                </c:pt>
                <c:pt idx="8">
                  <c:v>211</c:v>
                </c:pt>
                <c:pt idx="9">
                  <c:v>220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BA2-4C7C-86E1-B964CCEBA179}"/>
            </c:ext>
          </c:extLst>
        </c:ser>
        <c:ser>
          <c:idx val="7"/>
          <c:order val="7"/>
          <c:tx>
            <c:strRef>
              <c:f>Sheet2!$B$71</c:f>
              <c:strCache>
                <c:ptCount val="1"/>
                <c:pt idx="0">
                  <c:v>I文学</c:v>
                </c:pt>
              </c:strCache>
            </c:strRef>
          </c:tx>
          <c:cat>
            <c:strRef>
              <c:f>Sheet2!$C$63:$L$63</c:f>
              <c:strCache>
                <c:ptCount val="10"/>
                <c:pt idx="0">
                  <c:v>2006年</c:v>
                </c:pt>
                <c:pt idx="1">
                  <c:v>2007年</c:v>
                </c:pt>
                <c:pt idx="2">
                  <c:v>2008年</c:v>
                </c:pt>
                <c:pt idx="3">
                  <c:v>2009年</c:v>
                </c:pt>
                <c:pt idx="4">
                  <c:v>2010年</c:v>
                </c:pt>
                <c:pt idx="5">
                  <c:v>2011年</c:v>
                </c:pt>
                <c:pt idx="6">
                  <c:v>2012年</c:v>
                </c:pt>
                <c:pt idx="7">
                  <c:v>2013年</c:v>
                </c:pt>
                <c:pt idx="8">
                  <c:v>2014年</c:v>
                </c:pt>
                <c:pt idx="9">
                  <c:v>2015年</c:v>
                </c:pt>
              </c:strCache>
            </c:strRef>
          </c:cat>
          <c:val>
            <c:numRef>
              <c:f>Sheet2!$C$71:$L$71</c:f>
              <c:numCache>
                <c:formatCode>General</c:formatCode>
                <c:ptCount val="10"/>
                <c:pt idx="0">
                  <c:v>43</c:v>
                </c:pt>
                <c:pt idx="1">
                  <c:v>62</c:v>
                </c:pt>
                <c:pt idx="2">
                  <c:v>81</c:v>
                </c:pt>
                <c:pt idx="3">
                  <c:v>99</c:v>
                </c:pt>
                <c:pt idx="4">
                  <c:v>113</c:v>
                </c:pt>
                <c:pt idx="5">
                  <c:v>124</c:v>
                </c:pt>
                <c:pt idx="6">
                  <c:v>131</c:v>
                </c:pt>
                <c:pt idx="7">
                  <c:v>116</c:v>
                </c:pt>
                <c:pt idx="8">
                  <c:v>124</c:v>
                </c:pt>
                <c:pt idx="9">
                  <c:v>153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BA2-4C7C-86E1-B964CCEBA179}"/>
            </c:ext>
          </c:extLst>
        </c:ser>
        <c:ser>
          <c:idx val="8"/>
          <c:order val="8"/>
          <c:tx>
            <c:strRef>
              <c:f>Sheet2!$B$72</c:f>
              <c:strCache>
                <c:ptCount val="1"/>
                <c:pt idx="0">
                  <c:v>J艺术</c:v>
                </c:pt>
              </c:strCache>
            </c:strRef>
          </c:tx>
          <c:cat>
            <c:strRef>
              <c:f>Sheet2!$C$63:$L$63</c:f>
              <c:strCache>
                <c:ptCount val="10"/>
                <c:pt idx="0">
                  <c:v>2006年</c:v>
                </c:pt>
                <c:pt idx="1">
                  <c:v>2007年</c:v>
                </c:pt>
                <c:pt idx="2">
                  <c:v>2008年</c:v>
                </c:pt>
                <c:pt idx="3">
                  <c:v>2009年</c:v>
                </c:pt>
                <c:pt idx="4">
                  <c:v>2010年</c:v>
                </c:pt>
                <c:pt idx="5">
                  <c:v>2011年</c:v>
                </c:pt>
                <c:pt idx="6">
                  <c:v>2012年</c:v>
                </c:pt>
                <c:pt idx="7">
                  <c:v>2013年</c:v>
                </c:pt>
                <c:pt idx="8">
                  <c:v>2014年</c:v>
                </c:pt>
                <c:pt idx="9">
                  <c:v>2015年</c:v>
                </c:pt>
              </c:strCache>
            </c:strRef>
          </c:cat>
          <c:val>
            <c:numRef>
              <c:f>Sheet2!$C$72:$L$72</c:f>
              <c:numCache>
                <c:formatCode>General</c:formatCode>
                <c:ptCount val="10"/>
                <c:pt idx="0">
                  <c:v>96</c:v>
                </c:pt>
                <c:pt idx="1">
                  <c:v>86</c:v>
                </c:pt>
                <c:pt idx="2">
                  <c:v>96</c:v>
                </c:pt>
                <c:pt idx="3">
                  <c:v>88</c:v>
                </c:pt>
                <c:pt idx="4">
                  <c:v>87</c:v>
                </c:pt>
                <c:pt idx="5">
                  <c:v>78</c:v>
                </c:pt>
                <c:pt idx="6">
                  <c:v>90</c:v>
                </c:pt>
                <c:pt idx="7">
                  <c:v>66</c:v>
                </c:pt>
                <c:pt idx="8">
                  <c:v>106</c:v>
                </c:pt>
                <c:pt idx="9">
                  <c:v>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BA2-4C7C-86E1-B964CCEBA179}"/>
            </c:ext>
          </c:extLst>
        </c:ser>
        <c:ser>
          <c:idx val="9"/>
          <c:order val="9"/>
          <c:tx>
            <c:strRef>
              <c:f>Sheet2!$B$73</c:f>
              <c:strCache>
                <c:ptCount val="1"/>
                <c:pt idx="0">
                  <c:v>K历史</c:v>
                </c:pt>
              </c:strCache>
            </c:strRef>
          </c:tx>
          <c:cat>
            <c:strRef>
              <c:f>Sheet2!$C$63:$L$63</c:f>
              <c:strCache>
                <c:ptCount val="10"/>
                <c:pt idx="0">
                  <c:v>2006年</c:v>
                </c:pt>
                <c:pt idx="1">
                  <c:v>2007年</c:v>
                </c:pt>
                <c:pt idx="2">
                  <c:v>2008年</c:v>
                </c:pt>
                <c:pt idx="3">
                  <c:v>2009年</c:v>
                </c:pt>
                <c:pt idx="4">
                  <c:v>2010年</c:v>
                </c:pt>
                <c:pt idx="5">
                  <c:v>2011年</c:v>
                </c:pt>
                <c:pt idx="6">
                  <c:v>2012年</c:v>
                </c:pt>
                <c:pt idx="7">
                  <c:v>2013年</c:v>
                </c:pt>
                <c:pt idx="8">
                  <c:v>2014年</c:v>
                </c:pt>
                <c:pt idx="9">
                  <c:v>2015年</c:v>
                </c:pt>
              </c:strCache>
            </c:strRef>
          </c:cat>
          <c:val>
            <c:numRef>
              <c:f>Sheet2!$C$73:$L$73</c:f>
              <c:numCache>
                <c:formatCode>General</c:formatCode>
                <c:ptCount val="10"/>
                <c:pt idx="0">
                  <c:v>158</c:v>
                </c:pt>
                <c:pt idx="1">
                  <c:v>158</c:v>
                </c:pt>
                <c:pt idx="2">
                  <c:v>160</c:v>
                </c:pt>
                <c:pt idx="3">
                  <c:v>151</c:v>
                </c:pt>
                <c:pt idx="4">
                  <c:v>216</c:v>
                </c:pt>
                <c:pt idx="5">
                  <c:v>193</c:v>
                </c:pt>
                <c:pt idx="6">
                  <c:v>184</c:v>
                </c:pt>
                <c:pt idx="7">
                  <c:v>200</c:v>
                </c:pt>
                <c:pt idx="8">
                  <c:v>200</c:v>
                </c:pt>
                <c:pt idx="9">
                  <c:v>215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BA2-4C7C-86E1-B964CCEBA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955328"/>
        <c:axId val="153969408"/>
      </c:lineChart>
      <c:catAx>
        <c:axId val="153955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3969408"/>
        <c:crosses val="autoZero"/>
        <c:auto val="1"/>
        <c:lblAlgn val="ctr"/>
        <c:lblOffset val="100"/>
        <c:noMultiLvlLbl val="0"/>
      </c:catAx>
      <c:valAx>
        <c:axId val="153969408"/>
        <c:scaling>
          <c:orientation val="minMax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zh-CN" altLang="en-US"/>
                  <a:t>论文量（篇）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39553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博士论文</c:v>
                </c:pt>
              </c:strCache>
            </c:strRef>
          </c:tx>
          <c:spPr>
            <a:solidFill>
              <a:srgbClr val="74BAA8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B哲学宗教</c:v>
                </c:pt>
                <c:pt idx="1">
                  <c:v>C社会科学</c:v>
                </c:pt>
                <c:pt idx="2">
                  <c:v>D政治法律</c:v>
                </c:pt>
                <c:pt idx="3">
                  <c:v>E军事</c:v>
                </c:pt>
                <c:pt idx="4">
                  <c:v>F经济</c:v>
                </c:pt>
                <c:pt idx="5">
                  <c:v>G教育科学文化体育</c:v>
                </c:pt>
                <c:pt idx="6">
                  <c:v>H语言文字</c:v>
                </c:pt>
                <c:pt idx="7">
                  <c:v>I文学</c:v>
                </c:pt>
                <c:pt idx="8">
                  <c:v>J艺术</c:v>
                </c:pt>
                <c:pt idx="9">
                  <c:v>K历史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27</c:v>
                </c:pt>
                <c:pt idx="1">
                  <c:v>17</c:v>
                </c:pt>
                <c:pt idx="2">
                  <c:v>106</c:v>
                </c:pt>
                <c:pt idx="3">
                  <c:v>0</c:v>
                </c:pt>
                <c:pt idx="4">
                  <c:v>112</c:v>
                </c:pt>
                <c:pt idx="5">
                  <c:v>34</c:v>
                </c:pt>
                <c:pt idx="6">
                  <c:v>91</c:v>
                </c:pt>
                <c:pt idx="7">
                  <c:v>119</c:v>
                </c:pt>
                <c:pt idx="8">
                  <c:v>33</c:v>
                </c:pt>
                <c:pt idx="9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6F-48D3-A3D8-8517563D95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硕士论文</c:v>
                </c:pt>
              </c:strCache>
            </c:strRef>
          </c:tx>
          <c:spPr>
            <a:solidFill>
              <a:srgbClr val="71A9BB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8.3485980107328786E-3"/>
                  <c:y val="-2.4130448826348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275767997062874E-2"/>
                      <c:h val="6.07053148331416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D6F-48D3-A3D8-8517563D957F}"/>
                </c:ext>
              </c:extLst>
            </c:dLbl>
            <c:dLbl>
              <c:idx val="3"/>
              <c:layout>
                <c:manualLayout>
                  <c:x val="1.2500000000000001E-2"/>
                  <c:y val="-2.8125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D6F-48D3-A3D8-8517563D95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B哲学宗教</c:v>
                </c:pt>
                <c:pt idx="1">
                  <c:v>C社会科学</c:v>
                </c:pt>
                <c:pt idx="2">
                  <c:v>D政治法律</c:v>
                </c:pt>
                <c:pt idx="3">
                  <c:v>E军事</c:v>
                </c:pt>
                <c:pt idx="4">
                  <c:v>F经济</c:v>
                </c:pt>
                <c:pt idx="5">
                  <c:v>G教育科学文化体育</c:v>
                </c:pt>
                <c:pt idx="6">
                  <c:v>H语言文字</c:v>
                </c:pt>
                <c:pt idx="7">
                  <c:v>I文学</c:v>
                </c:pt>
                <c:pt idx="8">
                  <c:v>J艺术</c:v>
                </c:pt>
                <c:pt idx="9">
                  <c:v>K历史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95</c:v>
                </c:pt>
                <c:pt idx="1">
                  <c:v>49</c:v>
                </c:pt>
                <c:pt idx="2">
                  <c:v>264</c:v>
                </c:pt>
                <c:pt idx="3">
                  <c:v>12</c:v>
                </c:pt>
                <c:pt idx="4">
                  <c:v>870</c:v>
                </c:pt>
                <c:pt idx="5">
                  <c:v>626</c:v>
                </c:pt>
                <c:pt idx="6">
                  <c:v>878</c:v>
                </c:pt>
                <c:pt idx="7">
                  <c:v>498</c:v>
                </c:pt>
                <c:pt idx="8">
                  <c:v>284</c:v>
                </c:pt>
                <c:pt idx="9">
                  <c:v>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6F-48D3-A3D8-8517563D95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34270496"/>
        <c:axId val="1034263608"/>
        <c:axId val="0"/>
      </c:bar3DChart>
      <c:catAx>
        <c:axId val="103427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34263608"/>
        <c:crosses val="autoZero"/>
        <c:auto val="1"/>
        <c:lblAlgn val="ctr"/>
        <c:lblOffset val="100"/>
        <c:noMultiLvlLbl val="0"/>
      </c:catAx>
      <c:valAx>
        <c:axId val="1034263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3427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445875047418446"/>
          <c:y val="0.83233368391296036"/>
          <c:w val="0.33554130053429571"/>
          <c:h val="8.43521738636529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发文数</c:v>
                </c:pt>
              </c:strCache>
            </c:strRef>
          </c:tx>
          <c:spPr>
            <a:solidFill>
              <a:srgbClr val="74BAA8"/>
            </a:solidFill>
            <a:ln w="19050">
              <a:solidFill>
                <a:schemeClr val="bg1"/>
              </a:solidFill>
            </a:ln>
            <a:effectLst/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FD-4F80-9BA6-CB6560EA27CE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FD-4F80-9BA6-CB6560EA27CE}"/>
              </c:ext>
            </c:extLst>
          </c:dPt>
          <c:dPt>
            <c:idx val="2"/>
            <c:bubble3D val="0"/>
            <c:spPr>
              <a:solidFill>
                <a:srgbClr val="E59049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EFD-4F80-9BA6-CB6560EA27CE}"/>
              </c:ext>
            </c:extLst>
          </c:dPt>
          <c:dPt>
            <c:idx val="3"/>
            <c:bubble3D val="0"/>
            <c:spPr>
              <a:solidFill>
                <a:srgbClr val="74BAA8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FD-4F80-9BA6-CB6560EA27CE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EFD-4F80-9BA6-CB6560EA27CE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EFD-4F80-9BA6-CB6560EA27C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EFD-4F80-9BA6-CB6560EA27CE}"/>
              </c:ext>
            </c:extLst>
          </c:dPt>
          <c:dPt>
            <c:idx val="7"/>
            <c:bubble3D val="0"/>
            <c:spPr>
              <a:solidFill>
                <a:srgbClr val="0070C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EFD-4F80-9BA6-CB6560EA27CE}"/>
              </c:ext>
            </c:extLst>
          </c:dPt>
          <c:dPt>
            <c:idx val="8"/>
            <c:bubble3D val="0"/>
            <c:spPr>
              <a:solidFill>
                <a:srgbClr val="FC3245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EFD-4F80-9BA6-CB6560EA27CE}"/>
              </c:ext>
            </c:extLst>
          </c:dPt>
          <c:dPt>
            <c:idx val="9"/>
            <c:bubble3D val="0"/>
            <c:spPr>
              <a:solidFill>
                <a:srgbClr val="88AB69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EFD-4F80-9BA6-CB6560EA27CE}"/>
              </c:ext>
            </c:extLst>
          </c:dPt>
          <c:dLbls>
            <c:dLbl>
              <c:idx val="0"/>
              <c:layout>
                <c:manualLayout>
                  <c:x val="-6.9035221111162351E-2"/>
                  <c:y val="4.597080383389264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EFD-4F80-9BA6-CB6560EA27CE}"/>
                </c:ext>
              </c:extLst>
            </c:dLbl>
            <c:dLbl>
              <c:idx val="1"/>
              <c:layout>
                <c:manualLayout>
                  <c:x val="6.3836727954164937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EFD-4F80-9BA6-CB6560EA27CE}"/>
                </c:ext>
              </c:extLst>
            </c:dLbl>
            <c:dLbl>
              <c:idx val="2"/>
              <c:layout>
                <c:manualLayout>
                  <c:x val="0.13427453419965293"/>
                  <c:y val="6.25050902710938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EFD-4F80-9BA6-CB6560EA27CE}"/>
                </c:ext>
              </c:extLst>
            </c:dLbl>
            <c:dLbl>
              <c:idx val="3"/>
              <c:layout>
                <c:manualLayout>
                  <c:x val="6.8042947329616063E-2"/>
                  <c:y val="0.194760197102536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EFD-4F80-9BA6-CB6560EA27CE}"/>
                </c:ext>
              </c:extLst>
            </c:dLbl>
            <c:dLbl>
              <c:idx val="5"/>
              <c:layout>
                <c:manualLayout>
                  <c:x val="-7.3567270325484324E-2"/>
                  <c:y val="-2.56694596264577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EFD-4F80-9BA6-CB6560EA27CE}"/>
                </c:ext>
              </c:extLst>
            </c:dLbl>
            <c:dLbl>
              <c:idx val="6"/>
              <c:layout>
                <c:manualLayout>
                  <c:x val="2.9138442160883522E-2"/>
                  <c:y val="-1.00603665429557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0EFD-4F80-9BA6-CB6560EA27CE}"/>
                </c:ext>
              </c:extLst>
            </c:dLbl>
            <c:dLbl>
              <c:idx val="7"/>
              <c:layout>
                <c:manualLayout>
                  <c:x val="0.1086204608748757"/>
                  <c:y val="1.08114987175269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0EFD-4F80-9BA6-CB6560EA27CE}"/>
                </c:ext>
              </c:extLst>
            </c:dLbl>
            <c:dLbl>
              <c:idx val="9"/>
              <c:layout>
                <c:manualLayout>
                  <c:x val="-0.12419185751808677"/>
                  <c:y val="1.379124115016779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0EFD-4F80-9BA6-CB6560EA27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Sheet1!$A$2:$A$11</c:f>
              <c:strCache>
                <c:ptCount val="10"/>
                <c:pt idx="0">
                  <c:v>B哲学宗教</c:v>
                </c:pt>
                <c:pt idx="1">
                  <c:v>C社会科学</c:v>
                </c:pt>
                <c:pt idx="2">
                  <c:v>D政治法律</c:v>
                </c:pt>
                <c:pt idx="3">
                  <c:v>E军事</c:v>
                </c:pt>
                <c:pt idx="4">
                  <c:v>F经济</c:v>
                </c:pt>
                <c:pt idx="5">
                  <c:v>G教育科学文化体育</c:v>
                </c:pt>
                <c:pt idx="6">
                  <c:v>H语言文字</c:v>
                </c:pt>
                <c:pt idx="7">
                  <c:v>I文学</c:v>
                </c:pt>
                <c:pt idx="8">
                  <c:v>J艺术</c:v>
                </c:pt>
                <c:pt idx="9">
                  <c:v>K历史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122</c:v>
                </c:pt>
                <c:pt idx="1">
                  <c:v>66</c:v>
                </c:pt>
                <c:pt idx="2">
                  <c:v>370</c:v>
                </c:pt>
                <c:pt idx="3">
                  <c:v>12</c:v>
                </c:pt>
                <c:pt idx="4">
                  <c:v>982</c:v>
                </c:pt>
                <c:pt idx="5">
                  <c:v>660</c:v>
                </c:pt>
                <c:pt idx="6">
                  <c:v>969</c:v>
                </c:pt>
                <c:pt idx="7">
                  <c:v>617</c:v>
                </c:pt>
                <c:pt idx="8">
                  <c:v>317</c:v>
                </c:pt>
                <c:pt idx="9">
                  <c:v>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EFD-4F80-9BA6-CB6560EA27CE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5C00E-7E72-40CC-8B45-0D9DFC3BCF77}" type="datetimeFigureOut">
              <a:rPr lang="zh-CN" altLang="en-US" smtClean="0"/>
              <a:t>2018/9/20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5E9DD-BE3B-4A43-9E3B-8DD984CA93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374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5E9DD-BE3B-4A43-9E3B-8DD984CA93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599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5E9DD-BE3B-4A43-9E3B-8DD984CA93F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376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5E9DD-BE3B-4A43-9E3B-8DD984CA93F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753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5E9DD-BE3B-4A43-9E3B-8DD984CA93F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753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5E9DD-BE3B-4A43-9E3B-8DD984CA93F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8619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5E9DD-BE3B-4A43-9E3B-8DD984CA93F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753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5E9DD-BE3B-4A43-9E3B-8DD984CA93F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364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5E9DD-BE3B-4A43-9E3B-8DD984CA93F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005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5E9DD-BE3B-4A43-9E3B-8DD984CA93F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7532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5E9DD-BE3B-4A43-9E3B-8DD984CA93F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303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5E9DD-BE3B-4A43-9E3B-8DD984CA93F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024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5E9DD-BE3B-4A43-9E3B-8DD984CA93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753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5E9DD-BE3B-4A43-9E3B-8DD984CA93F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6041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5E9DD-BE3B-4A43-9E3B-8DD984CA93F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6306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5E9DD-BE3B-4A43-9E3B-8DD984CA93F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1060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5E9DD-BE3B-4A43-9E3B-8DD984CA93F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7749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5E9DD-BE3B-4A43-9E3B-8DD984CA93F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7532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5E9DD-BE3B-4A43-9E3B-8DD984CA93F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753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5E9DD-BE3B-4A43-9E3B-8DD984CA93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753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5E9DD-BE3B-4A43-9E3B-8DD984CA93F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195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5E9DD-BE3B-4A43-9E3B-8DD984CA93F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821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5E9DD-BE3B-4A43-9E3B-8DD984CA93F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753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5E9DD-BE3B-4A43-9E3B-8DD984CA93F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537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5E9DD-BE3B-4A43-9E3B-8DD984CA93F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753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65E9DD-BE3B-4A43-9E3B-8DD984CA93F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788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2018/9/20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2018/9/20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2018/9/20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2018/9/20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2018/9/20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2018/9/20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2018/9/20 Thursday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2018/9/20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rgbClr val="74BA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251520" y="699542"/>
            <a:ext cx="8640960" cy="4032448"/>
          </a:xfrm>
          <a:prstGeom prst="rect">
            <a:avLst/>
          </a:prstGeom>
          <a:solidFill>
            <a:schemeClr val="bg1"/>
          </a:solidFill>
          <a:ln>
            <a:solidFill>
              <a:srgbClr val="74BA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2018/9/20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2018/9/20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2018/9/20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544" y="699542"/>
            <a:ext cx="8280920" cy="3744416"/>
          </a:xfrm>
          <a:prstGeom prst="rect">
            <a:avLst/>
          </a:prstGeom>
          <a:solidFill>
            <a:schemeClr val="bg1"/>
          </a:solidFill>
          <a:ln>
            <a:solidFill>
              <a:srgbClr val="71A9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22352" y="1491630"/>
            <a:ext cx="75713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 smtClean="0">
                <a:solidFill>
                  <a:srgbClr val="71A9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韩国文学研究的融通与跨界</a:t>
            </a:r>
            <a:endParaRPr lang="zh-CN" altLang="en-US" sz="4800" b="1" dirty="0">
              <a:solidFill>
                <a:srgbClr val="71A9B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43808" y="312168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1A9B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山东大学   牛林杰</a:t>
            </a:r>
          </a:p>
        </p:txBody>
      </p:sp>
    </p:spTree>
    <p:extLst>
      <p:ext uri="{BB962C8B-B14F-4D97-AF65-F5344CB8AC3E}">
        <p14:creationId xmlns:p14="http://schemas.microsoft.com/office/powerpoint/2010/main" val="347777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矩形 91"/>
          <p:cNvSpPr/>
          <p:nvPr/>
        </p:nvSpPr>
        <p:spPr>
          <a:xfrm>
            <a:off x="323528" y="724428"/>
            <a:ext cx="8568952" cy="3997245"/>
          </a:xfrm>
          <a:prstGeom prst="rect">
            <a:avLst/>
          </a:prstGeom>
          <a:noFill/>
          <a:ln w="12700">
            <a:solidFill>
              <a:srgbClr val="71A9B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728129" y="84167"/>
            <a:ext cx="4500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发表期刊少</a:t>
            </a:r>
            <a:endParaRPr lang="zh-CN" altLang="zh-CN" sz="28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23529" y="42899"/>
            <a:ext cx="1226356" cy="610301"/>
            <a:chOff x="1293285" y="1812192"/>
            <a:chExt cx="1933200" cy="962064"/>
          </a:xfrm>
        </p:grpSpPr>
        <p:grpSp>
          <p:nvGrpSpPr>
            <p:cNvPr id="29" name="组合 28"/>
            <p:cNvGrpSpPr/>
            <p:nvPr/>
          </p:nvGrpSpPr>
          <p:grpSpPr>
            <a:xfrm rot="21436854">
              <a:off x="1293285" y="1812192"/>
              <a:ext cx="1933200" cy="962064"/>
              <a:chOff x="790370" y="1946783"/>
              <a:chExt cx="1933200" cy="962064"/>
            </a:xfrm>
          </p:grpSpPr>
          <p:sp>
            <p:nvSpPr>
              <p:cNvPr id="31" name="等腰三角形 50"/>
              <p:cNvSpPr/>
              <p:nvPr/>
            </p:nvSpPr>
            <p:spPr>
              <a:xfrm rot="5591838">
                <a:off x="1275938" y="1461215"/>
                <a:ext cx="962064" cy="1933200"/>
              </a:xfrm>
              <a:custGeom>
                <a:avLst/>
                <a:gdLst/>
                <a:ahLst/>
                <a:cxnLst/>
                <a:rect l="l" t="t" r="r" b="b"/>
                <a:pathLst>
                  <a:path w="876391" h="1761046">
                    <a:moveTo>
                      <a:pt x="3" y="755507"/>
                    </a:moveTo>
                    <a:lnTo>
                      <a:pt x="438197" y="0"/>
                    </a:lnTo>
                    <a:lnTo>
                      <a:pt x="876391" y="755507"/>
                    </a:lnTo>
                    <a:close/>
                    <a:moveTo>
                      <a:pt x="0" y="1761046"/>
                    </a:moveTo>
                    <a:lnTo>
                      <a:pt x="0" y="755508"/>
                    </a:lnTo>
                    <a:lnTo>
                      <a:pt x="876386" y="755507"/>
                    </a:lnTo>
                    <a:lnTo>
                      <a:pt x="876386" y="1761046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2" name="等腰三角形 50"/>
              <p:cNvSpPr/>
              <p:nvPr/>
            </p:nvSpPr>
            <p:spPr>
              <a:xfrm rot="5591838">
                <a:off x="1304192" y="1663341"/>
                <a:ext cx="761903" cy="1530990"/>
              </a:xfrm>
              <a:custGeom>
                <a:avLst/>
                <a:gdLst/>
                <a:ahLst/>
                <a:cxnLst/>
                <a:rect l="l" t="t" r="r" b="b"/>
                <a:pathLst>
                  <a:path w="876391" h="1761046">
                    <a:moveTo>
                      <a:pt x="3" y="755507"/>
                    </a:moveTo>
                    <a:lnTo>
                      <a:pt x="438197" y="0"/>
                    </a:lnTo>
                    <a:lnTo>
                      <a:pt x="876391" y="755507"/>
                    </a:lnTo>
                    <a:close/>
                    <a:moveTo>
                      <a:pt x="0" y="1761046"/>
                    </a:moveTo>
                    <a:lnTo>
                      <a:pt x="0" y="755508"/>
                    </a:lnTo>
                    <a:lnTo>
                      <a:pt x="876386" y="755507"/>
                    </a:lnTo>
                    <a:lnTo>
                      <a:pt x="876386" y="1761046"/>
                    </a:lnTo>
                    <a:close/>
                  </a:path>
                </a:pathLst>
              </a:custGeom>
              <a:solidFill>
                <a:srgbClr val="74BAA8"/>
              </a:solidFill>
              <a:ln>
                <a:solidFill>
                  <a:srgbClr val="74BAA8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30" name="TextBox 13"/>
            <p:cNvSpPr txBox="1"/>
            <p:nvPr/>
          </p:nvSpPr>
          <p:spPr>
            <a:xfrm>
              <a:off x="1481145" y="1944850"/>
              <a:ext cx="1079618" cy="72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399653"/>
              </p:ext>
            </p:extLst>
          </p:nvPr>
        </p:nvGraphicFramePr>
        <p:xfrm>
          <a:off x="1122672" y="904405"/>
          <a:ext cx="6731637" cy="3637289"/>
        </p:xfrm>
        <a:graphic>
          <a:graphicData uri="http://schemas.openxmlformats.org/drawingml/2006/table">
            <a:tbl>
              <a:tblPr firstRow="1" bandRow="1"/>
              <a:tblGrid>
                <a:gridCol w="1907102">
                  <a:extLst>
                    <a:ext uri="{9D8B030D-6E8A-4147-A177-3AD203B41FA5}">
                      <a16:colId xmlns:a16="http://schemas.microsoft.com/office/drawing/2014/main" val="44211362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54936367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518889381"/>
                    </a:ext>
                  </a:extLst>
                </a:gridCol>
                <a:gridCol w="1368151">
                  <a:extLst>
                    <a:ext uri="{9D8B030D-6E8A-4147-A177-3AD203B41FA5}">
                      <a16:colId xmlns:a16="http://schemas.microsoft.com/office/drawing/2014/main" val="437178977"/>
                    </a:ext>
                  </a:extLst>
                </a:gridCol>
              </a:tblGrid>
              <a:tr h="404566"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2015-2017</a:t>
                      </a:r>
                      <a:r>
                        <a:rPr 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CSSCI</a:t>
                      </a:r>
                      <a:r>
                        <a:rPr 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来源期刊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zh-CN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中国文学收录韩国文学相关论文</a:t>
                      </a:r>
                    </a:p>
                  </a:txBody>
                  <a:tcPr marL="81026" marR="81026" marT="40513" marB="4051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A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9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1026" marR="81026" marT="40513" marB="4051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AA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CN" sz="9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81026" marR="81026" marT="40513" marB="4051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728336"/>
                  </a:ext>
                </a:extLst>
              </a:tr>
              <a:tr h="333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期刊名称</a:t>
                      </a:r>
                    </a:p>
                  </a:txBody>
                  <a:tcPr marL="81026" marR="81026" marT="40513" marB="4051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篇数</a:t>
                      </a:r>
                    </a:p>
                  </a:txBody>
                  <a:tcPr marL="81026" marR="81026" marT="40513" marB="4051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期刊名称</a:t>
                      </a:r>
                      <a:endParaRPr 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26" marR="81026" marT="40513" marB="4051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篇数</a:t>
                      </a:r>
                      <a:endParaRPr 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26" marR="81026" marT="40513" marB="4051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905667"/>
                  </a:ext>
                </a:extLst>
              </a:tr>
              <a:tr h="30401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文学评论</a:t>
                      </a:r>
                    </a:p>
                  </a:txBody>
                  <a:tcPr marL="81026" marR="81026" marT="40513" marB="4051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26" marR="81026" marT="40513" marB="4051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中国现代文学研究丛刊</a:t>
                      </a:r>
                      <a:endParaRPr 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26" marR="81026" marT="40513" marB="4051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26" marR="81026" marT="40513" marB="4051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300880"/>
                  </a:ext>
                </a:extLst>
              </a:tr>
              <a:tr h="33310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当代作家评论</a:t>
                      </a:r>
                    </a:p>
                  </a:txBody>
                  <a:tcPr marL="81026" marR="81026" marT="40513" marB="4051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26" marR="81026" marT="40513" marB="4051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南方文坛</a:t>
                      </a:r>
                      <a:endParaRPr 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26" marR="81026" marT="40513" marB="4051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26" marR="81026" marT="40513" marB="4051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037501"/>
                  </a:ext>
                </a:extLst>
              </a:tr>
              <a:tr h="31452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中国比较文学</a:t>
                      </a:r>
                    </a:p>
                  </a:txBody>
                  <a:tcPr marL="81026" marR="81026" marT="40513" marB="4051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26" marR="81026" marT="40513" marB="4051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鲁迅研究月刊</a:t>
                      </a:r>
                      <a:endParaRPr 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26" marR="81026" marT="40513" marB="4051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26" marR="81026" marT="40513" marB="4051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593546"/>
                  </a:ext>
                </a:extLst>
              </a:tr>
              <a:tr h="3121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文学遗产</a:t>
                      </a:r>
                    </a:p>
                  </a:txBody>
                  <a:tcPr marL="81026" marR="81026" marT="40513" marB="4051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sz="14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26" marR="81026" marT="40513" marB="4051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新文学史料</a:t>
                      </a:r>
                      <a:endParaRPr 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26" marR="81026" marT="40513" marB="4051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26" marR="81026" marT="40513" marB="4051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553784"/>
                  </a:ext>
                </a:extLst>
              </a:tr>
              <a:tr h="33634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文艺争鸣</a:t>
                      </a:r>
                    </a:p>
                  </a:txBody>
                  <a:tcPr marL="81026" marR="81026" marT="40513" marB="4051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26" marR="81026" marT="40513" marB="4051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文艺理论与批评</a:t>
                      </a:r>
                      <a:endParaRPr 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26" marR="81026" marT="40513" marB="4051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26" marR="81026" marT="40513" marB="4051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13511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扬子江</a:t>
                      </a:r>
                      <a:endParaRPr 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26" marR="81026" marT="40513" marB="4051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26" marR="81026" marT="40513" marB="4051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民族文学研究</a:t>
                      </a:r>
                      <a:endParaRPr lang="zh-CN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26" marR="81026" marT="40513" marB="4051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26" marR="81026" marT="40513" marB="4051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895983"/>
                  </a:ext>
                </a:extLst>
              </a:tr>
              <a:tr h="3232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中国文学研究</a:t>
                      </a:r>
                      <a:endParaRPr 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26" marR="81026" marT="40513" marB="4051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26" marR="81026" marT="40513" marB="4051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小说评论</a:t>
                      </a:r>
                      <a:endParaRPr lang="zh-CN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26" marR="81026" marT="40513" marB="4051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26" marR="81026" marT="40513" marB="4051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674132"/>
                  </a:ext>
                </a:extLst>
              </a:tr>
              <a:tr h="3232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明清小说研究</a:t>
                      </a:r>
                      <a:endParaRPr 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26" marR="81026" marT="40513" marB="4051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26" marR="81026" marT="40513" marB="4051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文艺理论研究</a:t>
                      </a:r>
                      <a:endParaRPr lang="zh-CN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26" marR="81026" marT="40513" marB="4051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26" marR="81026" marT="40513" marB="4051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170208"/>
                  </a:ext>
                </a:extLst>
              </a:tr>
              <a:tr h="32320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共计</a:t>
                      </a:r>
                      <a:endParaRPr lang="zh-CN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26" marR="81026" marT="40513" marB="4051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AA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r>
                        <a:rPr lang="zh-CN" alt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篇</a:t>
                      </a:r>
                      <a:endParaRPr lang="zh-CN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26" marR="81026" marT="40513" marB="4051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AA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26" marR="81026" marT="40513" marB="4051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AA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zh-CN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26" marR="81026" marT="40513" marB="40513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B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136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33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728129" y="84167"/>
            <a:ext cx="56521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韩国文学本身在世界文学地位不高</a:t>
            </a:r>
            <a:endParaRPr lang="zh-CN" altLang="zh-CN" sz="28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23529" y="42899"/>
            <a:ext cx="1226356" cy="610301"/>
            <a:chOff x="1293285" y="1812192"/>
            <a:chExt cx="1933200" cy="962064"/>
          </a:xfrm>
        </p:grpSpPr>
        <p:grpSp>
          <p:nvGrpSpPr>
            <p:cNvPr id="29" name="组合 28"/>
            <p:cNvGrpSpPr/>
            <p:nvPr/>
          </p:nvGrpSpPr>
          <p:grpSpPr>
            <a:xfrm rot="21436854">
              <a:off x="1293285" y="1812192"/>
              <a:ext cx="1933200" cy="962064"/>
              <a:chOff x="790370" y="1946783"/>
              <a:chExt cx="1933200" cy="962064"/>
            </a:xfrm>
          </p:grpSpPr>
          <p:sp>
            <p:nvSpPr>
              <p:cNvPr id="31" name="等腰三角形 50"/>
              <p:cNvSpPr/>
              <p:nvPr/>
            </p:nvSpPr>
            <p:spPr>
              <a:xfrm rot="5591838">
                <a:off x="1275938" y="1461215"/>
                <a:ext cx="962064" cy="1933200"/>
              </a:xfrm>
              <a:custGeom>
                <a:avLst/>
                <a:gdLst/>
                <a:ahLst/>
                <a:cxnLst/>
                <a:rect l="l" t="t" r="r" b="b"/>
                <a:pathLst>
                  <a:path w="876391" h="1761046">
                    <a:moveTo>
                      <a:pt x="3" y="755507"/>
                    </a:moveTo>
                    <a:lnTo>
                      <a:pt x="438197" y="0"/>
                    </a:lnTo>
                    <a:lnTo>
                      <a:pt x="876391" y="755507"/>
                    </a:lnTo>
                    <a:close/>
                    <a:moveTo>
                      <a:pt x="0" y="1761046"/>
                    </a:moveTo>
                    <a:lnTo>
                      <a:pt x="0" y="755508"/>
                    </a:lnTo>
                    <a:lnTo>
                      <a:pt x="876386" y="755507"/>
                    </a:lnTo>
                    <a:lnTo>
                      <a:pt x="876386" y="1761046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2" name="等腰三角形 50"/>
              <p:cNvSpPr/>
              <p:nvPr/>
            </p:nvSpPr>
            <p:spPr>
              <a:xfrm rot="5591838">
                <a:off x="1304192" y="1663341"/>
                <a:ext cx="761903" cy="1530990"/>
              </a:xfrm>
              <a:custGeom>
                <a:avLst/>
                <a:gdLst/>
                <a:ahLst/>
                <a:cxnLst/>
                <a:rect l="l" t="t" r="r" b="b"/>
                <a:pathLst>
                  <a:path w="876391" h="1761046">
                    <a:moveTo>
                      <a:pt x="3" y="755507"/>
                    </a:moveTo>
                    <a:lnTo>
                      <a:pt x="438197" y="0"/>
                    </a:lnTo>
                    <a:lnTo>
                      <a:pt x="876391" y="755507"/>
                    </a:lnTo>
                    <a:close/>
                    <a:moveTo>
                      <a:pt x="0" y="1761046"/>
                    </a:moveTo>
                    <a:lnTo>
                      <a:pt x="0" y="755508"/>
                    </a:lnTo>
                    <a:lnTo>
                      <a:pt x="876386" y="755507"/>
                    </a:lnTo>
                    <a:lnTo>
                      <a:pt x="876386" y="1761046"/>
                    </a:lnTo>
                    <a:close/>
                  </a:path>
                </a:pathLst>
              </a:custGeom>
              <a:solidFill>
                <a:srgbClr val="74BAA8"/>
              </a:solidFill>
              <a:ln>
                <a:solidFill>
                  <a:srgbClr val="74BAA8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30" name="TextBox 13"/>
            <p:cNvSpPr txBox="1"/>
            <p:nvPr/>
          </p:nvSpPr>
          <p:spPr>
            <a:xfrm>
              <a:off x="1481145" y="1944850"/>
              <a:ext cx="1079618" cy="72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05" y="894701"/>
            <a:ext cx="2369164" cy="29642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879128"/>
            <a:ext cx="2047961" cy="297978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/>
          <a:srcRect b="11350"/>
          <a:stretch/>
        </p:blipFill>
        <p:spPr>
          <a:xfrm>
            <a:off x="6300192" y="883005"/>
            <a:ext cx="2088232" cy="29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8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2362935" y="1952057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4800" b="1" kern="100" dirty="0" smtClean="0">
                <a:solidFill>
                  <a:srgbClr val="71A9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如何开展韩国文学研究</a:t>
            </a:r>
            <a:endParaRPr lang="zh-CN" altLang="zh-CN" sz="4800" b="1" kern="100" dirty="0">
              <a:solidFill>
                <a:srgbClr val="71A9B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 rot="5400000">
            <a:off x="951441" y="1367774"/>
            <a:ext cx="2146569" cy="1242155"/>
            <a:chOff x="1293285" y="1655572"/>
            <a:chExt cx="1933200" cy="1118684"/>
          </a:xfrm>
        </p:grpSpPr>
        <p:grpSp>
          <p:nvGrpSpPr>
            <p:cNvPr id="13" name="组合 12"/>
            <p:cNvGrpSpPr/>
            <p:nvPr/>
          </p:nvGrpSpPr>
          <p:grpSpPr>
            <a:xfrm rot="21436854">
              <a:off x="1293285" y="1812192"/>
              <a:ext cx="1933200" cy="962064"/>
              <a:chOff x="790370" y="1946783"/>
              <a:chExt cx="1933200" cy="962064"/>
            </a:xfrm>
          </p:grpSpPr>
          <p:sp>
            <p:nvSpPr>
              <p:cNvPr id="15" name="等腰三角形 50"/>
              <p:cNvSpPr/>
              <p:nvPr/>
            </p:nvSpPr>
            <p:spPr>
              <a:xfrm rot="5591838">
                <a:off x="1275938" y="1461215"/>
                <a:ext cx="962064" cy="1933200"/>
              </a:xfrm>
              <a:custGeom>
                <a:avLst/>
                <a:gdLst/>
                <a:ahLst/>
                <a:cxnLst/>
                <a:rect l="l" t="t" r="r" b="b"/>
                <a:pathLst>
                  <a:path w="876391" h="1761046">
                    <a:moveTo>
                      <a:pt x="3" y="755507"/>
                    </a:moveTo>
                    <a:lnTo>
                      <a:pt x="438197" y="0"/>
                    </a:lnTo>
                    <a:lnTo>
                      <a:pt x="876391" y="755507"/>
                    </a:lnTo>
                    <a:close/>
                    <a:moveTo>
                      <a:pt x="0" y="1761046"/>
                    </a:moveTo>
                    <a:lnTo>
                      <a:pt x="0" y="755508"/>
                    </a:lnTo>
                    <a:lnTo>
                      <a:pt x="876386" y="755507"/>
                    </a:lnTo>
                    <a:lnTo>
                      <a:pt x="876386" y="1761046"/>
                    </a:lnTo>
                    <a:close/>
                  </a:path>
                </a:pathLst>
              </a:custGeom>
              <a:noFill/>
              <a:ln>
                <a:solidFill>
                  <a:srgbClr val="71A9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等腰三角形 50"/>
              <p:cNvSpPr/>
              <p:nvPr/>
            </p:nvSpPr>
            <p:spPr>
              <a:xfrm rot="5591838">
                <a:off x="1304192" y="1663341"/>
                <a:ext cx="761903" cy="1530990"/>
              </a:xfrm>
              <a:custGeom>
                <a:avLst/>
                <a:gdLst/>
                <a:ahLst/>
                <a:cxnLst/>
                <a:rect l="l" t="t" r="r" b="b"/>
                <a:pathLst>
                  <a:path w="876391" h="1761046">
                    <a:moveTo>
                      <a:pt x="3" y="755507"/>
                    </a:moveTo>
                    <a:lnTo>
                      <a:pt x="438197" y="0"/>
                    </a:lnTo>
                    <a:lnTo>
                      <a:pt x="876391" y="755507"/>
                    </a:lnTo>
                    <a:close/>
                    <a:moveTo>
                      <a:pt x="0" y="1761046"/>
                    </a:moveTo>
                    <a:lnTo>
                      <a:pt x="0" y="755508"/>
                    </a:lnTo>
                    <a:lnTo>
                      <a:pt x="876386" y="755507"/>
                    </a:lnTo>
                    <a:lnTo>
                      <a:pt x="876386" y="1761046"/>
                    </a:lnTo>
                    <a:close/>
                  </a:path>
                </a:pathLst>
              </a:custGeom>
              <a:solidFill>
                <a:srgbClr val="74BAA8"/>
              </a:solidFill>
              <a:ln>
                <a:solidFill>
                  <a:srgbClr val="74BAA8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 rot="16200000">
              <a:off x="1432035" y="1821184"/>
              <a:ext cx="1079620" cy="748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2046413" y="3118192"/>
            <a:ext cx="7097587" cy="2025308"/>
          </a:xfrm>
          <a:prstGeom prst="line">
            <a:avLst/>
          </a:prstGeom>
          <a:ln w="25400">
            <a:solidFill>
              <a:srgbClr val="71A9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"/>
          <p:cNvSpPr>
            <a:spLocks noChangeArrowheads="1"/>
          </p:cNvSpPr>
          <p:nvPr/>
        </p:nvSpPr>
        <p:spPr bwMode="auto">
          <a:xfrm rot="926702">
            <a:off x="3701522" y="3329579"/>
            <a:ext cx="595017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itchFamily="34" charset="0"/>
              </a:rPr>
              <a:t>融通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sp>
        <p:nvSpPr>
          <p:cNvPr id="34" name="矩形 3"/>
          <p:cNvSpPr>
            <a:spLocks noChangeArrowheads="1"/>
          </p:cNvSpPr>
          <p:nvPr/>
        </p:nvSpPr>
        <p:spPr bwMode="auto">
          <a:xfrm rot="932360">
            <a:off x="5090488" y="3734979"/>
            <a:ext cx="595017" cy="338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跨界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 rot="1002610">
            <a:off x="3317921" y="3222531"/>
            <a:ext cx="168876" cy="168876"/>
          </a:xfrm>
          <a:prstGeom prst="rect">
            <a:avLst/>
          </a:prstGeom>
          <a:solidFill>
            <a:srgbClr val="74BAA8"/>
          </a:solidFill>
          <a:ln>
            <a:solidFill>
              <a:srgbClr val="74BAA8"/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u="sng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u="sng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u="sng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u="sng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eaLnBrk="0" hangingPunct="0"/>
            <a:endParaRPr lang="en-US" altLang="zh-CN" sz="1200" b="1" u="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 rot="1002610">
            <a:off x="4691230" y="3648950"/>
            <a:ext cx="168876" cy="168876"/>
          </a:xfrm>
          <a:prstGeom prst="rect">
            <a:avLst/>
          </a:prstGeom>
          <a:solidFill>
            <a:srgbClr val="74BAA8"/>
          </a:solidFill>
          <a:ln>
            <a:solidFill>
              <a:srgbClr val="74BAA8"/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u="sng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u="sng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u="sng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u="sng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u="sng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eaLnBrk="0" hangingPunct="0"/>
            <a:endParaRPr lang="en-US" altLang="zh-CN" sz="1200" b="1" u="non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1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4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4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3" grpId="0"/>
      <p:bldP spid="34" grpId="0"/>
      <p:bldP spid="36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728129" y="84167"/>
            <a:ext cx="5220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融通：与相近学科进行融合贯通</a:t>
            </a:r>
            <a:endParaRPr lang="zh-CN" altLang="zh-CN" sz="28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23529" y="42899"/>
            <a:ext cx="1226356" cy="610301"/>
            <a:chOff x="1293285" y="1812192"/>
            <a:chExt cx="1933200" cy="962064"/>
          </a:xfrm>
        </p:grpSpPr>
        <p:grpSp>
          <p:nvGrpSpPr>
            <p:cNvPr id="29" name="组合 28"/>
            <p:cNvGrpSpPr/>
            <p:nvPr/>
          </p:nvGrpSpPr>
          <p:grpSpPr>
            <a:xfrm rot="21436854">
              <a:off x="1293285" y="1812192"/>
              <a:ext cx="1933200" cy="962064"/>
              <a:chOff x="790370" y="1946783"/>
              <a:chExt cx="1933200" cy="962064"/>
            </a:xfrm>
          </p:grpSpPr>
          <p:sp>
            <p:nvSpPr>
              <p:cNvPr id="31" name="等腰三角形 50"/>
              <p:cNvSpPr/>
              <p:nvPr/>
            </p:nvSpPr>
            <p:spPr>
              <a:xfrm rot="5591838">
                <a:off x="1275938" y="1461215"/>
                <a:ext cx="962064" cy="1933200"/>
              </a:xfrm>
              <a:custGeom>
                <a:avLst/>
                <a:gdLst/>
                <a:ahLst/>
                <a:cxnLst/>
                <a:rect l="l" t="t" r="r" b="b"/>
                <a:pathLst>
                  <a:path w="876391" h="1761046">
                    <a:moveTo>
                      <a:pt x="3" y="755507"/>
                    </a:moveTo>
                    <a:lnTo>
                      <a:pt x="438197" y="0"/>
                    </a:lnTo>
                    <a:lnTo>
                      <a:pt x="876391" y="755507"/>
                    </a:lnTo>
                    <a:close/>
                    <a:moveTo>
                      <a:pt x="0" y="1761046"/>
                    </a:moveTo>
                    <a:lnTo>
                      <a:pt x="0" y="755508"/>
                    </a:lnTo>
                    <a:lnTo>
                      <a:pt x="876386" y="755507"/>
                    </a:lnTo>
                    <a:lnTo>
                      <a:pt x="876386" y="1761046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2" name="等腰三角形 50"/>
              <p:cNvSpPr/>
              <p:nvPr/>
            </p:nvSpPr>
            <p:spPr>
              <a:xfrm rot="5591838">
                <a:off x="1304192" y="1663341"/>
                <a:ext cx="761903" cy="1530990"/>
              </a:xfrm>
              <a:custGeom>
                <a:avLst/>
                <a:gdLst/>
                <a:ahLst/>
                <a:cxnLst/>
                <a:rect l="l" t="t" r="r" b="b"/>
                <a:pathLst>
                  <a:path w="876391" h="1761046">
                    <a:moveTo>
                      <a:pt x="3" y="755507"/>
                    </a:moveTo>
                    <a:lnTo>
                      <a:pt x="438197" y="0"/>
                    </a:lnTo>
                    <a:lnTo>
                      <a:pt x="876391" y="755507"/>
                    </a:lnTo>
                    <a:close/>
                    <a:moveTo>
                      <a:pt x="0" y="1761046"/>
                    </a:moveTo>
                    <a:lnTo>
                      <a:pt x="0" y="755508"/>
                    </a:lnTo>
                    <a:lnTo>
                      <a:pt x="876386" y="755507"/>
                    </a:lnTo>
                    <a:lnTo>
                      <a:pt x="876386" y="1761046"/>
                    </a:lnTo>
                    <a:close/>
                  </a:path>
                </a:pathLst>
              </a:custGeom>
              <a:solidFill>
                <a:srgbClr val="74BAA8"/>
              </a:solidFill>
              <a:ln>
                <a:solidFill>
                  <a:srgbClr val="74BAA8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30" name="TextBox 13"/>
            <p:cNvSpPr txBox="1"/>
            <p:nvPr/>
          </p:nvSpPr>
          <p:spPr>
            <a:xfrm>
              <a:off x="1481145" y="1944850"/>
              <a:ext cx="1079618" cy="72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455517"/>
              </p:ext>
            </p:extLst>
          </p:nvPr>
        </p:nvGraphicFramePr>
        <p:xfrm>
          <a:off x="936707" y="843558"/>
          <a:ext cx="7315255" cy="3437528"/>
        </p:xfrm>
        <a:graphic>
          <a:graphicData uri="http://schemas.openxmlformats.org/drawingml/2006/table">
            <a:tbl>
              <a:tblPr firstRow="1" bandRow="1">
                <a:solidFill>
                  <a:srgbClr val="74BAA8"/>
                </a:solidFill>
                <a:tableStyleId>{5C22544A-7EE6-4342-B048-85BDC9FD1C3A}</a:tableStyleId>
              </a:tblPr>
              <a:tblGrid>
                <a:gridCol w="1066705">
                  <a:extLst>
                    <a:ext uri="{9D8B030D-6E8A-4147-A177-3AD203B41FA5}">
                      <a16:colId xmlns:a16="http://schemas.microsoft.com/office/drawing/2014/main" val="411900301"/>
                    </a:ext>
                  </a:extLst>
                </a:gridCol>
                <a:gridCol w="4232327">
                  <a:extLst>
                    <a:ext uri="{9D8B030D-6E8A-4147-A177-3AD203B41FA5}">
                      <a16:colId xmlns:a16="http://schemas.microsoft.com/office/drawing/2014/main" val="2726578724"/>
                    </a:ext>
                  </a:extLst>
                </a:gridCol>
                <a:gridCol w="2016223">
                  <a:extLst>
                    <a:ext uri="{9D8B030D-6E8A-4147-A177-3AD203B41FA5}">
                      <a16:colId xmlns:a16="http://schemas.microsoft.com/office/drawing/2014/main" val="282091697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2013-2017</a:t>
                      </a:r>
                      <a:r>
                        <a:rPr lang="zh-CN" altLang="en-US" sz="1600" dirty="0" smtClean="0"/>
                        <a:t>年韩国文学相关国家社科重大项目</a:t>
                      </a:r>
                      <a:endParaRPr lang="zh-CN" altLang="en-US" sz="1600" dirty="0"/>
                    </a:p>
                  </a:txBody>
                  <a:tcPr>
                    <a:solidFill>
                      <a:srgbClr val="74BA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>
                    <a:solidFill>
                      <a:srgbClr val="74BA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>
                    <a:solidFill>
                      <a:srgbClr val="74B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555702"/>
                  </a:ext>
                </a:extLst>
              </a:tr>
              <a:tr h="3231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孙逊</a:t>
                      </a: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东亚汉文小说文献整理与研究 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上海师范大学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081766"/>
                  </a:ext>
                </a:extLst>
              </a:tr>
              <a:tr h="2758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周建忠</a:t>
                      </a: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东亚楚辞文献的发掘、整理与研究</a:t>
                      </a: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南通大学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350231"/>
                  </a:ext>
                </a:extLst>
              </a:tr>
              <a:tr h="3006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王新生</a:t>
                      </a: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宗教与东亚近代化研究</a:t>
                      </a: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北京大学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191473"/>
                  </a:ext>
                </a:extLst>
              </a:tr>
              <a:tr h="2533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朱人求</a:t>
                      </a: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东亚朱子学的承传与创新研究</a:t>
                      </a: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厦门大学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942855"/>
                  </a:ext>
                </a:extLst>
              </a:tr>
              <a:tr h="278140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王平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韩国传世汉字字典文献集成</a:t>
                      </a: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华东师范大学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083748"/>
                  </a:ext>
                </a:extLst>
              </a:tr>
              <a:tr h="3029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王勇</a:t>
                      </a: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东亚笔谈文献整理与研究</a:t>
                      </a: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浙江工商大学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532243"/>
                  </a:ext>
                </a:extLst>
              </a:tr>
              <a:tr h="2556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赵季</a:t>
                      </a: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中朝三千年诗歌交流系年</a:t>
                      </a: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南开大学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201473"/>
                  </a:ext>
                </a:extLst>
              </a:tr>
              <a:tr h="2804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曹旭</a:t>
                      </a: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东亚《诗品》、《文心雕龙》文献研究集成</a:t>
                      </a: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上海师范大学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535234"/>
                  </a:ext>
                </a:extLst>
              </a:tr>
              <a:tr h="30517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牛林杰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二十世纪东亚抗日叙事文献整理与研究</a:t>
                      </a: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山东大学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281037"/>
                  </a:ext>
                </a:extLst>
              </a:tr>
              <a:tr h="25792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金柄珉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中韩近现代文学交流史文献整理与研究</a:t>
                      </a: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延边大学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939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822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728129" y="84167"/>
            <a:ext cx="5220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融通：与相近学科进行融合贯通</a:t>
            </a:r>
            <a:endParaRPr lang="zh-CN" altLang="zh-CN" sz="28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23529" y="42899"/>
            <a:ext cx="1226356" cy="610301"/>
            <a:chOff x="1293285" y="1812192"/>
            <a:chExt cx="1933200" cy="962064"/>
          </a:xfrm>
        </p:grpSpPr>
        <p:grpSp>
          <p:nvGrpSpPr>
            <p:cNvPr id="29" name="组合 28"/>
            <p:cNvGrpSpPr/>
            <p:nvPr/>
          </p:nvGrpSpPr>
          <p:grpSpPr>
            <a:xfrm rot="21436854">
              <a:off x="1293285" y="1812192"/>
              <a:ext cx="1933200" cy="962064"/>
              <a:chOff x="790370" y="1946783"/>
              <a:chExt cx="1933200" cy="962064"/>
            </a:xfrm>
          </p:grpSpPr>
          <p:sp>
            <p:nvSpPr>
              <p:cNvPr id="31" name="等腰三角形 50"/>
              <p:cNvSpPr/>
              <p:nvPr/>
            </p:nvSpPr>
            <p:spPr>
              <a:xfrm rot="5591838">
                <a:off x="1275938" y="1461215"/>
                <a:ext cx="962064" cy="1933200"/>
              </a:xfrm>
              <a:custGeom>
                <a:avLst/>
                <a:gdLst/>
                <a:ahLst/>
                <a:cxnLst/>
                <a:rect l="l" t="t" r="r" b="b"/>
                <a:pathLst>
                  <a:path w="876391" h="1761046">
                    <a:moveTo>
                      <a:pt x="3" y="755507"/>
                    </a:moveTo>
                    <a:lnTo>
                      <a:pt x="438197" y="0"/>
                    </a:lnTo>
                    <a:lnTo>
                      <a:pt x="876391" y="755507"/>
                    </a:lnTo>
                    <a:close/>
                    <a:moveTo>
                      <a:pt x="0" y="1761046"/>
                    </a:moveTo>
                    <a:lnTo>
                      <a:pt x="0" y="755508"/>
                    </a:lnTo>
                    <a:lnTo>
                      <a:pt x="876386" y="755507"/>
                    </a:lnTo>
                    <a:lnTo>
                      <a:pt x="876386" y="1761046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2" name="等腰三角形 50"/>
              <p:cNvSpPr/>
              <p:nvPr/>
            </p:nvSpPr>
            <p:spPr>
              <a:xfrm rot="5591838">
                <a:off x="1304192" y="1663341"/>
                <a:ext cx="761903" cy="1530990"/>
              </a:xfrm>
              <a:custGeom>
                <a:avLst/>
                <a:gdLst/>
                <a:ahLst/>
                <a:cxnLst/>
                <a:rect l="l" t="t" r="r" b="b"/>
                <a:pathLst>
                  <a:path w="876391" h="1761046">
                    <a:moveTo>
                      <a:pt x="3" y="755507"/>
                    </a:moveTo>
                    <a:lnTo>
                      <a:pt x="438197" y="0"/>
                    </a:lnTo>
                    <a:lnTo>
                      <a:pt x="876391" y="755507"/>
                    </a:lnTo>
                    <a:close/>
                    <a:moveTo>
                      <a:pt x="0" y="1761046"/>
                    </a:moveTo>
                    <a:lnTo>
                      <a:pt x="0" y="755508"/>
                    </a:lnTo>
                    <a:lnTo>
                      <a:pt x="876386" y="755507"/>
                    </a:lnTo>
                    <a:lnTo>
                      <a:pt x="876386" y="1761046"/>
                    </a:lnTo>
                    <a:close/>
                  </a:path>
                </a:pathLst>
              </a:custGeom>
              <a:solidFill>
                <a:srgbClr val="74BAA8"/>
              </a:solidFill>
              <a:ln>
                <a:solidFill>
                  <a:srgbClr val="74BAA8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30" name="TextBox 13"/>
            <p:cNvSpPr txBox="1"/>
            <p:nvPr/>
          </p:nvSpPr>
          <p:spPr>
            <a:xfrm>
              <a:off x="1481145" y="1944850"/>
              <a:ext cx="1079618" cy="72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80706" y="843558"/>
            <a:ext cx="1347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中国文学</a:t>
            </a:r>
            <a:endParaRPr lang="en-US" altLang="zh-CN" sz="2000" b="1" dirty="0" smtClean="0"/>
          </a:p>
        </p:txBody>
      </p:sp>
      <p:sp>
        <p:nvSpPr>
          <p:cNvPr id="3" name="文本框 2"/>
          <p:cNvSpPr txBox="1"/>
          <p:nvPr/>
        </p:nvSpPr>
        <p:spPr>
          <a:xfrm>
            <a:off x="906740" y="1428919"/>
            <a:ext cx="72656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/>
              <a:t>此为中国研究者的优势所在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古典文学：韩国古典文学很大程度上受中国影响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en-US" altLang="zh-CN" dirty="0"/>
              <a:t> </a:t>
            </a:r>
            <a:r>
              <a:rPr lang="en-US" altLang="zh-CN" dirty="0" smtClean="0"/>
              <a:t>                     </a:t>
            </a:r>
            <a:r>
              <a:rPr lang="zh-CN" altLang="en-US" dirty="0" smtClean="0"/>
              <a:t>中朝两国文人的交往、笔谈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zh-CN" altLang="en-US" dirty="0"/>
              <a:t>近</a:t>
            </a:r>
            <a:r>
              <a:rPr lang="zh-CN" altLang="en-US" dirty="0" smtClean="0"/>
              <a:t>现代文学：殖民地时期来华韩国独立运动人士的活动、同中国知识   </a:t>
            </a:r>
            <a:endParaRPr lang="en-US" altLang="zh-CN" dirty="0" smtClean="0"/>
          </a:p>
          <a:p>
            <a:pPr>
              <a:lnSpc>
                <a:spcPct val="200000"/>
              </a:lnSpc>
            </a:pPr>
            <a:r>
              <a:rPr lang="en-US" altLang="zh-CN" dirty="0" smtClean="0"/>
              <a:t>                          </a:t>
            </a:r>
            <a:r>
              <a:rPr lang="zh-CN" altLang="en-US" dirty="0" smtClean="0"/>
              <a:t>分子的交往等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418881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728129" y="84167"/>
            <a:ext cx="5220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融通：与相近学科进行融合贯通</a:t>
            </a:r>
            <a:endParaRPr lang="zh-CN" altLang="zh-CN" sz="28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23529" y="42899"/>
            <a:ext cx="1226356" cy="610301"/>
            <a:chOff x="1293285" y="1812192"/>
            <a:chExt cx="1933200" cy="962064"/>
          </a:xfrm>
        </p:grpSpPr>
        <p:grpSp>
          <p:nvGrpSpPr>
            <p:cNvPr id="29" name="组合 28"/>
            <p:cNvGrpSpPr/>
            <p:nvPr/>
          </p:nvGrpSpPr>
          <p:grpSpPr>
            <a:xfrm rot="21436854">
              <a:off x="1293285" y="1812192"/>
              <a:ext cx="1933200" cy="962064"/>
              <a:chOff x="790370" y="1946783"/>
              <a:chExt cx="1933200" cy="962064"/>
            </a:xfrm>
          </p:grpSpPr>
          <p:sp>
            <p:nvSpPr>
              <p:cNvPr id="31" name="等腰三角形 50"/>
              <p:cNvSpPr/>
              <p:nvPr/>
            </p:nvSpPr>
            <p:spPr>
              <a:xfrm rot="5591838">
                <a:off x="1275938" y="1461215"/>
                <a:ext cx="962064" cy="1933200"/>
              </a:xfrm>
              <a:custGeom>
                <a:avLst/>
                <a:gdLst/>
                <a:ahLst/>
                <a:cxnLst/>
                <a:rect l="l" t="t" r="r" b="b"/>
                <a:pathLst>
                  <a:path w="876391" h="1761046">
                    <a:moveTo>
                      <a:pt x="3" y="755507"/>
                    </a:moveTo>
                    <a:lnTo>
                      <a:pt x="438197" y="0"/>
                    </a:lnTo>
                    <a:lnTo>
                      <a:pt x="876391" y="755507"/>
                    </a:lnTo>
                    <a:close/>
                    <a:moveTo>
                      <a:pt x="0" y="1761046"/>
                    </a:moveTo>
                    <a:lnTo>
                      <a:pt x="0" y="755508"/>
                    </a:lnTo>
                    <a:lnTo>
                      <a:pt x="876386" y="755507"/>
                    </a:lnTo>
                    <a:lnTo>
                      <a:pt x="876386" y="1761046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2" name="等腰三角形 50"/>
              <p:cNvSpPr/>
              <p:nvPr/>
            </p:nvSpPr>
            <p:spPr>
              <a:xfrm rot="5591838">
                <a:off x="1304192" y="1663341"/>
                <a:ext cx="761903" cy="1530990"/>
              </a:xfrm>
              <a:custGeom>
                <a:avLst/>
                <a:gdLst/>
                <a:ahLst/>
                <a:cxnLst/>
                <a:rect l="l" t="t" r="r" b="b"/>
                <a:pathLst>
                  <a:path w="876391" h="1761046">
                    <a:moveTo>
                      <a:pt x="3" y="755507"/>
                    </a:moveTo>
                    <a:lnTo>
                      <a:pt x="438197" y="0"/>
                    </a:lnTo>
                    <a:lnTo>
                      <a:pt x="876391" y="755507"/>
                    </a:lnTo>
                    <a:close/>
                    <a:moveTo>
                      <a:pt x="0" y="1761046"/>
                    </a:moveTo>
                    <a:lnTo>
                      <a:pt x="0" y="755508"/>
                    </a:lnTo>
                    <a:lnTo>
                      <a:pt x="876386" y="755507"/>
                    </a:lnTo>
                    <a:lnTo>
                      <a:pt x="876386" y="1761046"/>
                    </a:lnTo>
                    <a:close/>
                  </a:path>
                </a:pathLst>
              </a:custGeom>
              <a:solidFill>
                <a:srgbClr val="74BAA8"/>
              </a:solidFill>
              <a:ln>
                <a:solidFill>
                  <a:srgbClr val="74BAA8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30" name="TextBox 13"/>
            <p:cNvSpPr txBox="1"/>
            <p:nvPr/>
          </p:nvSpPr>
          <p:spPr>
            <a:xfrm>
              <a:off x="1481145" y="1944850"/>
              <a:ext cx="1079618" cy="72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683568" y="1254548"/>
            <a:ext cx="45720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b="1" dirty="0" smtClean="0"/>
              <a:t>近代文学：</a:t>
            </a:r>
            <a:endParaRPr lang="en-US" altLang="zh-CN" b="1" dirty="0"/>
          </a:p>
          <a:p>
            <a:r>
              <a:rPr lang="en-US" altLang="zh-CN" sz="2000" dirty="0" smtClean="0"/>
              <a:t>                               </a:t>
            </a:r>
            <a:r>
              <a:rPr lang="zh-CN" altLang="en-US" sz="2400" b="1" dirty="0" smtClean="0"/>
              <a:t>西方</a:t>
            </a:r>
            <a:endParaRPr lang="en-US" altLang="zh-CN" sz="2400" b="1" dirty="0" smtClean="0"/>
          </a:p>
          <a:p>
            <a:pPr algn="ctr"/>
            <a:endParaRPr lang="en-US" altLang="zh-CN" sz="2400" b="1" dirty="0" smtClean="0"/>
          </a:p>
          <a:p>
            <a:pPr algn="ctr"/>
            <a:endParaRPr lang="en-US" altLang="zh-CN" sz="2400" b="1" dirty="0" smtClean="0"/>
          </a:p>
          <a:p>
            <a:r>
              <a:rPr lang="zh-CN" altLang="en-US" sz="2400" b="1" dirty="0" smtClean="0"/>
              <a:t>                          日本               中国</a:t>
            </a:r>
            <a:endParaRPr lang="en-US" altLang="zh-CN" sz="2400" b="1" dirty="0" smtClean="0"/>
          </a:p>
          <a:p>
            <a:pPr algn="ctr"/>
            <a:endParaRPr lang="en-US" altLang="zh-CN" sz="2000" b="1" dirty="0" smtClean="0"/>
          </a:p>
          <a:p>
            <a:pPr algn="ctr"/>
            <a:endParaRPr lang="en-US" altLang="zh-CN" sz="2000" b="1" dirty="0" smtClean="0"/>
          </a:p>
          <a:p>
            <a:r>
              <a:rPr lang="zh-CN" altLang="en-US" sz="2000" b="1" dirty="0" smtClean="0"/>
              <a:t>                           </a:t>
            </a:r>
            <a:r>
              <a:rPr lang="zh-CN" altLang="en-US" sz="2400" b="1" dirty="0" smtClean="0"/>
              <a:t>朝鲜半岛</a:t>
            </a:r>
            <a:endParaRPr lang="en-US" altLang="zh-CN" sz="2400" b="1" dirty="0"/>
          </a:p>
        </p:txBody>
      </p:sp>
      <p:sp>
        <p:nvSpPr>
          <p:cNvPr id="6" name="矩形 5"/>
          <p:cNvSpPr/>
          <p:nvPr/>
        </p:nvSpPr>
        <p:spPr>
          <a:xfrm>
            <a:off x="403620" y="812186"/>
            <a:ext cx="13245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/>
              <a:t>世界</a:t>
            </a:r>
            <a:r>
              <a:rPr lang="zh-CN" altLang="en-US" sz="2000" b="1" dirty="0" smtClean="0"/>
              <a:t>文学</a:t>
            </a:r>
            <a:endParaRPr lang="zh-CN" altLang="en-US" sz="2000" b="1" dirty="0"/>
          </a:p>
        </p:txBody>
      </p:sp>
      <p:sp>
        <p:nvSpPr>
          <p:cNvPr id="9" name="右箭头 8"/>
          <p:cNvSpPr/>
          <p:nvPr/>
        </p:nvSpPr>
        <p:spPr>
          <a:xfrm>
            <a:off x="3275856" y="2644090"/>
            <a:ext cx="849374" cy="359708"/>
          </a:xfrm>
          <a:prstGeom prst="rightArrow">
            <a:avLst/>
          </a:prstGeom>
          <a:solidFill>
            <a:srgbClr val="74BAA8"/>
          </a:solidFill>
          <a:ln>
            <a:solidFill>
              <a:srgbClr val="74BA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下箭头 9"/>
          <p:cNvSpPr/>
          <p:nvPr/>
        </p:nvSpPr>
        <p:spPr>
          <a:xfrm>
            <a:off x="2699792" y="1938862"/>
            <a:ext cx="308806" cy="705228"/>
          </a:xfrm>
          <a:prstGeom prst="downArrow">
            <a:avLst/>
          </a:prstGeom>
          <a:solidFill>
            <a:srgbClr val="74BAA8"/>
          </a:solidFill>
          <a:ln>
            <a:solidFill>
              <a:srgbClr val="74BA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下箭头 16"/>
          <p:cNvSpPr/>
          <p:nvPr/>
        </p:nvSpPr>
        <p:spPr>
          <a:xfrm>
            <a:off x="2699792" y="3017850"/>
            <a:ext cx="308806" cy="634020"/>
          </a:xfrm>
          <a:prstGeom prst="downArrow">
            <a:avLst/>
          </a:prstGeom>
          <a:solidFill>
            <a:srgbClr val="74BAA8"/>
          </a:solidFill>
          <a:ln>
            <a:solidFill>
              <a:srgbClr val="74BA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上箭头 10"/>
          <p:cNvSpPr/>
          <p:nvPr/>
        </p:nvSpPr>
        <p:spPr>
          <a:xfrm rot="5400000" flipV="1">
            <a:off x="3729211" y="3059511"/>
            <a:ext cx="774664" cy="1054933"/>
          </a:xfrm>
          <a:prstGeom prst="bentUpArrow">
            <a:avLst>
              <a:gd name="adj1" fmla="val 26497"/>
              <a:gd name="adj2" fmla="val 25000"/>
              <a:gd name="adj3" fmla="val 25000"/>
            </a:avLst>
          </a:prstGeom>
          <a:solidFill>
            <a:srgbClr val="74BAA8"/>
          </a:solidFill>
          <a:ln>
            <a:solidFill>
              <a:srgbClr val="74BA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836" y="1567596"/>
            <a:ext cx="2410730" cy="2406712"/>
          </a:xfrm>
          <a:prstGeom prst="rect">
            <a:avLst/>
          </a:prstGeom>
        </p:spPr>
      </p:pic>
      <p:sp>
        <p:nvSpPr>
          <p:cNvPr id="16" name="直角上箭头 15"/>
          <p:cNvSpPr/>
          <p:nvPr/>
        </p:nvSpPr>
        <p:spPr>
          <a:xfrm rot="5400000">
            <a:off x="737700" y="2511225"/>
            <a:ext cx="2194646" cy="731520"/>
          </a:xfrm>
          <a:prstGeom prst="bentUpArrow">
            <a:avLst/>
          </a:prstGeom>
          <a:solidFill>
            <a:srgbClr val="74BAA8"/>
          </a:solidFill>
          <a:ln>
            <a:solidFill>
              <a:srgbClr val="74BA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464900" y="1662595"/>
            <a:ext cx="802844" cy="216000"/>
          </a:xfrm>
          <a:prstGeom prst="rect">
            <a:avLst/>
          </a:prstGeom>
          <a:solidFill>
            <a:srgbClr val="74BAA8"/>
          </a:solidFill>
          <a:ln>
            <a:solidFill>
              <a:srgbClr val="74BA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直角上箭头 24"/>
          <p:cNvSpPr/>
          <p:nvPr/>
        </p:nvSpPr>
        <p:spPr>
          <a:xfrm flipV="1">
            <a:off x="3300657" y="1662595"/>
            <a:ext cx="1417320" cy="886396"/>
          </a:xfrm>
          <a:prstGeom prst="bentUpArrow">
            <a:avLst>
              <a:gd name="adj1" fmla="val 26497"/>
              <a:gd name="adj2" fmla="val 25000"/>
              <a:gd name="adj3" fmla="val 25000"/>
            </a:avLst>
          </a:prstGeom>
          <a:solidFill>
            <a:srgbClr val="74BAA8"/>
          </a:solidFill>
          <a:ln>
            <a:solidFill>
              <a:srgbClr val="74BA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15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7" grpId="0" animBg="1"/>
      <p:bldP spid="17" grpId="1" animBg="1"/>
      <p:bldP spid="17" grpId="2" animBg="1"/>
      <p:bldP spid="11" grpId="0" animBg="1"/>
      <p:bldP spid="11" grpId="1" animBg="1"/>
      <p:bldP spid="11" grpId="2" animBg="1"/>
      <p:bldP spid="11" grpId="3" animBg="1"/>
      <p:bldP spid="11" grpId="4" animBg="1"/>
      <p:bldP spid="16" grpId="0" animBg="1"/>
      <p:bldP spid="16" grpId="1" animBg="1"/>
      <p:bldP spid="16" grpId="2" animBg="1"/>
      <p:bldP spid="18" grpId="0" animBg="1"/>
      <p:bldP spid="18" grpId="1" animBg="1"/>
      <p:bldP spid="18" grpId="2" animBg="1"/>
      <p:bldP spid="25" grpId="0" animBg="1"/>
      <p:bldP spid="25" grpId="1" animBg="1"/>
      <p:bldP spid="25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728129" y="84167"/>
            <a:ext cx="5220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融通：与相近学科进行融合贯通</a:t>
            </a:r>
            <a:endParaRPr lang="zh-CN" altLang="zh-CN" sz="28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23529" y="42899"/>
            <a:ext cx="1226356" cy="610301"/>
            <a:chOff x="1293285" y="1812192"/>
            <a:chExt cx="1933200" cy="962064"/>
          </a:xfrm>
        </p:grpSpPr>
        <p:grpSp>
          <p:nvGrpSpPr>
            <p:cNvPr id="29" name="组合 28"/>
            <p:cNvGrpSpPr/>
            <p:nvPr/>
          </p:nvGrpSpPr>
          <p:grpSpPr>
            <a:xfrm rot="21436854">
              <a:off x="1293285" y="1812192"/>
              <a:ext cx="1933200" cy="962064"/>
              <a:chOff x="790370" y="1946783"/>
              <a:chExt cx="1933200" cy="962064"/>
            </a:xfrm>
          </p:grpSpPr>
          <p:sp>
            <p:nvSpPr>
              <p:cNvPr id="31" name="等腰三角形 50"/>
              <p:cNvSpPr/>
              <p:nvPr/>
            </p:nvSpPr>
            <p:spPr>
              <a:xfrm rot="5591838">
                <a:off x="1275938" y="1461215"/>
                <a:ext cx="962064" cy="1933200"/>
              </a:xfrm>
              <a:custGeom>
                <a:avLst/>
                <a:gdLst/>
                <a:ahLst/>
                <a:cxnLst/>
                <a:rect l="l" t="t" r="r" b="b"/>
                <a:pathLst>
                  <a:path w="876391" h="1761046">
                    <a:moveTo>
                      <a:pt x="3" y="755507"/>
                    </a:moveTo>
                    <a:lnTo>
                      <a:pt x="438197" y="0"/>
                    </a:lnTo>
                    <a:lnTo>
                      <a:pt x="876391" y="755507"/>
                    </a:lnTo>
                    <a:close/>
                    <a:moveTo>
                      <a:pt x="0" y="1761046"/>
                    </a:moveTo>
                    <a:lnTo>
                      <a:pt x="0" y="755508"/>
                    </a:lnTo>
                    <a:lnTo>
                      <a:pt x="876386" y="755507"/>
                    </a:lnTo>
                    <a:lnTo>
                      <a:pt x="876386" y="1761046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2" name="等腰三角形 50"/>
              <p:cNvSpPr/>
              <p:nvPr/>
            </p:nvSpPr>
            <p:spPr>
              <a:xfrm rot="5591838">
                <a:off x="1304192" y="1663341"/>
                <a:ext cx="761903" cy="1530990"/>
              </a:xfrm>
              <a:custGeom>
                <a:avLst/>
                <a:gdLst/>
                <a:ahLst/>
                <a:cxnLst/>
                <a:rect l="l" t="t" r="r" b="b"/>
                <a:pathLst>
                  <a:path w="876391" h="1761046">
                    <a:moveTo>
                      <a:pt x="3" y="755507"/>
                    </a:moveTo>
                    <a:lnTo>
                      <a:pt x="438197" y="0"/>
                    </a:lnTo>
                    <a:lnTo>
                      <a:pt x="876391" y="755507"/>
                    </a:lnTo>
                    <a:close/>
                    <a:moveTo>
                      <a:pt x="0" y="1761046"/>
                    </a:moveTo>
                    <a:lnTo>
                      <a:pt x="0" y="755508"/>
                    </a:lnTo>
                    <a:lnTo>
                      <a:pt x="876386" y="755507"/>
                    </a:lnTo>
                    <a:lnTo>
                      <a:pt x="876386" y="1761046"/>
                    </a:lnTo>
                    <a:close/>
                  </a:path>
                </a:pathLst>
              </a:custGeom>
              <a:solidFill>
                <a:srgbClr val="74BAA8"/>
              </a:solidFill>
              <a:ln>
                <a:solidFill>
                  <a:srgbClr val="74BAA8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30" name="TextBox 13"/>
            <p:cNvSpPr txBox="1"/>
            <p:nvPr/>
          </p:nvSpPr>
          <p:spPr>
            <a:xfrm>
              <a:off x="1481145" y="1944850"/>
              <a:ext cx="1079618" cy="72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t="4699"/>
          <a:stretch/>
        </p:blipFill>
        <p:spPr>
          <a:xfrm>
            <a:off x="5724128" y="835420"/>
            <a:ext cx="2806724" cy="385139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83568" y="1335397"/>
            <a:ext cx="4896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/>
              <a:t>战后</a:t>
            </a:r>
            <a:r>
              <a:rPr lang="zh-CN" altLang="en-US" b="1" dirty="0"/>
              <a:t>文学</a:t>
            </a:r>
            <a:r>
              <a:rPr lang="zh-CN" altLang="en-US" b="1" dirty="0" smtClean="0"/>
              <a:t>：</a:t>
            </a:r>
            <a:endParaRPr lang="en-US" altLang="zh-CN" b="1" dirty="0" smtClean="0"/>
          </a:p>
          <a:p>
            <a:pPr>
              <a:lnSpc>
                <a:spcPct val="200000"/>
              </a:lnSpc>
            </a:pPr>
            <a:r>
              <a:rPr lang="zh-CN" altLang="en-US" dirty="0" smtClean="0"/>
              <a:t>不只是韩国，还涉及中</a:t>
            </a:r>
            <a:r>
              <a:rPr lang="zh-CN" altLang="en-US" dirty="0"/>
              <a:t>、朝、美等其他参战国</a:t>
            </a:r>
          </a:p>
          <a:p>
            <a:pPr>
              <a:lnSpc>
                <a:spcPct val="200000"/>
              </a:lnSpc>
            </a:pPr>
            <a:r>
              <a:rPr lang="zh-CN" altLang="en-US" dirty="0"/>
              <a:t>战后文学</a:t>
            </a:r>
            <a:r>
              <a:rPr lang="zh-CN" altLang="en-US" dirty="0" smtClean="0"/>
              <a:t>围绕朝鲜战争，属于世界文学的一部分，但各国文学的叙事方式不同，有利于进一步深入</a:t>
            </a:r>
            <a:r>
              <a:rPr lang="zh-CN" altLang="en-US" dirty="0"/>
              <a:t>探讨战争与</a:t>
            </a:r>
            <a:r>
              <a:rPr lang="zh-CN" altLang="en-US" dirty="0" smtClean="0"/>
              <a:t>文学的关系。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03620" y="812186"/>
            <a:ext cx="1146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/>
              <a:t>世界</a:t>
            </a:r>
            <a:r>
              <a:rPr lang="zh-CN" altLang="en-US" b="1" dirty="0" smtClean="0"/>
              <a:t>文学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58496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321004" y="797480"/>
            <a:ext cx="2234772" cy="216024"/>
          </a:xfrm>
          <a:prstGeom prst="rect">
            <a:avLst/>
          </a:prstGeom>
          <a:noFill/>
          <a:ln w="12700">
            <a:solidFill>
              <a:srgbClr val="71A9BB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政治：慰安妇问题、殖民问题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728129" y="84167"/>
            <a:ext cx="7415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跨界：与其他领域相结合开展跨学科研究</a:t>
            </a:r>
            <a:endParaRPr lang="zh-CN" altLang="zh-CN" sz="28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23529" y="42899"/>
            <a:ext cx="1226356" cy="610301"/>
            <a:chOff x="1293285" y="1812192"/>
            <a:chExt cx="1933200" cy="962064"/>
          </a:xfrm>
        </p:grpSpPr>
        <p:grpSp>
          <p:nvGrpSpPr>
            <p:cNvPr id="37" name="组合 36"/>
            <p:cNvGrpSpPr/>
            <p:nvPr/>
          </p:nvGrpSpPr>
          <p:grpSpPr>
            <a:xfrm rot="21436854">
              <a:off x="1293285" y="1812192"/>
              <a:ext cx="1933200" cy="962064"/>
              <a:chOff x="790370" y="1946783"/>
              <a:chExt cx="1933200" cy="962064"/>
            </a:xfrm>
          </p:grpSpPr>
          <p:sp>
            <p:nvSpPr>
              <p:cNvPr id="39" name="等腰三角形 50"/>
              <p:cNvSpPr/>
              <p:nvPr/>
            </p:nvSpPr>
            <p:spPr>
              <a:xfrm rot="5591838">
                <a:off x="1275938" y="1461215"/>
                <a:ext cx="962064" cy="1933200"/>
              </a:xfrm>
              <a:custGeom>
                <a:avLst/>
                <a:gdLst/>
                <a:ahLst/>
                <a:cxnLst/>
                <a:rect l="l" t="t" r="r" b="b"/>
                <a:pathLst>
                  <a:path w="876391" h="1761046">
                    <a:moveTo>
                      <a:pt x="3" y="755507"/>
                    </a:moveTo>
                    <a:lnTo>
                      <a:pt x="438197" y="0"/>
                    </a:lnTo>
                    <a:lnTo>
                      <a:pt x="876391" y="755507"/>
                    </a:lnTo>
                    <a:close/>
                    <a:moveTo>
                      <a:pt x="0" y="1761046"/>
                    </a:moveTo>
                    <a:lnTo>
                      <a:pt x="0" y="755508"/>
                    </a:lnTo>
                    <a:lnTo>
                      <a:pt x="876386" y="755507"/>
                    </a:lnTo>
                    <a:lnTo>
                      <a:pt x="876386" y="1761046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40" name="等腰三角形 50"/>
              <p:cNvSpPr/>
              <p:nvPr/>
            </p:nvSpPr>
            <p:spPr>
              <a:xfrm rot="5591838">
                <a:off x="1304192" y="1663341"/>
                <a:ext cx="761903" cy="1530990"/>
              </a:xfrm>
              <a:custGeom>
                <a:avLst/>
                <a:gdLst/>
                <a:ahLst/>
                <a:cxnLst/>
                <a:rect l="l" t="t" r="r" b="b"/>
                <a:pathLst>
                  <a:path w="876391" h="1761046">
                    <a:moveTo>
                      <a:pt x="3" y="755507"/>
                    </a:moveTo>
                    <a:lnTo>
                      <a:pt x="438197" y="0"/>
                    </a:lnTo>
                    <a:lnTo>
                      <a:pt x="876391" y="755507"/>
                    </a:lnTo>
                    <a:close/>
                    <a:moveTo>
                      <a:pt x="0" y="1761046"/>
                    </a:moveTo>
                    <a:lnTo>
                      <a:pt x="0" y="755508"/>
                    </a:lnTo>
                    <a:lnTo>
                      <a:pt x="876386" y="755507"/>
                    </a:lnTo>
                    <a:lnTo>
                      <a:pt x="876386" y="1761046"/>
                    </a:lnTo>
                    <a:close/>
                  </a:path>
                </a:pathLst>
              </a:custGeom>
              <a:solidFill>
                <a:srgbClr val="74BAA8"/>
              </a:solidFill>
              <a:ln>
                <a:solidFill>
                  <a:srgbClr val="74BAA8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38" name="TextBox 13"/>
            <p:cNvSpPr txBox="1"/>
            <p:nvPr/>
          </p:nvSpPr>
          <p:spPr>
            <a:xfrm>
              <a:off x="1481145" y="1944850"/>
              <a:ext cx="1079618" cy="72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t="5855"/>
          <a:stretch/>
        </p:blipFill>
        <p:spPr>
          <a:xfrm>
            <a:off x="1259632" y="1126422"/>
            <a:ext cx="2592288" cy="347339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7" y="1013505"/>
            <a:ext cx="2448272" cy="36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8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321004" y="726832"/>
            <a:ext cx="2664296" cy="332750"/>
          </a:xfrm>
          <a:prstGeom prst="rect">
            <a:avLst/>
          </a:prstGeom>
          <a:noFill/>
          <a:ln w="12700">
            <a:solidFill>
              <a:srgbClr val="71A9BB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历史：重大历史事件在文学中的反映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728129" y="84167"/>
            <a:ext cx="7415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跨界：与其他领域相结合开展跨学科研究</a:t>
            </a:r>
            <a:endParaRPr lang="zh-CN" altLang="zh-CN" sz="28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23529" y="42899"/>
            <a:ext cx="1226356" cy="610301"/>
            <a:chOff x="1293285" y="1812192"/>
            <a:chExt cx="1933200" cy="962064"/>
          </a:xfrm>
        </p:grpSpPr>
        <p:grpSp>
          <p:nvGrpSpPr>
            <p:cNvPr id="37" name="组合 36"/>
            <p:cNvGrpSpPr/>
            <p:nvPr/>
          </p:nvGrpSpPr>
          <p:grpSpPr>
            <a:xfrm rot="21436854">
              <a:off x="1293285" y="1812192"/>
              <a:ext cx="1933200" cy="962064"/>
              <a:chOff x="790370" y="1946783"/>
              <a:chExt cx="1933200" cy="962064"/>
            </a:xfrm>
          </p:grpSpPr>
          <p:sp>
            <p:nvSpPr>
              <p:cNvPr id="39" name="等腰三角形 50"/>
              <p:cNvSpPr/>
              <p:nvPr/>
            </p:nvSpPr>
            <p:spPr>
              <a:xfrm rot="5591838">
                <a:off x="1275938" y="1461215"/>
                <a:ext cx="962064" cy="1933200"/>
              </a:xfrm>
              <a:custGeom>
                <a:avLst/>
                <a:gdLst/>
                <a:ahLst/>
                <a:cxnLst/>
                <a:rect l="l" t="t" r="r" b="b"/>
                <a:pathLst>
                  <a:path w="876391" h="1761046">
                    <a:moveTo>
                      <a:pt x="3" y="755507"/>
                    </a:moveTo>
                    <a:lnTo>
                      <a:pt x="438197" y="0"/>
                    </a:lnTo>
                    <a:lnTo>
                      <a:pt x="876391" y="755507"/>
                    </a:lnTo>
                    <a:close/>
                    <a:moveTo>
                      <a:pt x="0" y="1761046"/>
                    </a:moveTo>
                    <a:lnTo>
                      <a:pt x="0" y="755508"/>
                    </a:lnTo>
                    <a:lnTo>
                      <a:pt x="876386" y="755507"/>
                    </a:lnTo>
                    <a:lnTo>
                      <a:pt x="876386" y="1761046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40" name="等腰三角形 50"/>
              <p:cNvSpPr/>
              <p:nvPr/>
            </p:nvSpPr>
            <p:spPr>
              <a:xfrm rot="5591838">
                <a:off x="1304192" y="1663341"/>
                <a:ext cx="761903" cy="1530990"/>
              </a:xfrm>
              <a:custGeom>
                <a:avLst/>
                <a:gdLst/>
                <a:ahLst/>
                <a:cxnLst/>
                <a:rect l="l" t="t" r="r" b="b"/>
                <a:pathLst>
                  <a:path w="876391" h="1761046">
                    <a:moveTo>
                      <a:pt x="3" y="755507"/>
                    </a:moveTo>
                    <a:lnTo>
                      <a:pt x="438197" y="0"/>
                    </a:lnTo>
                    <a:lnTo>
                      <a:pt x="876391" y="755507"/>
                    </a:lnTo>
                    <a:close/>
                    <a:moveTo>
                      <a:pt x="0" y="1761046"/>
                    </a:moveTo>
                    <a:lnTo>
                      <a:pt x="0" y="755508"/>
                    </a:lnTo>
                    <a:lnTo>
                      <a:pt x="876386" y="755507"/>
                    </a:lnTo>
                    <a:lnTo>
                      <a:pt x="876386" y="1761046"/>
                    </a:lnTo>
                    <a:close/>
                  </a:path>
                </a:pathLst>
              </a:custGeom>
              <a:solidFill>
                <a:srgbClr val="74BAA8"/>
              </a:solidFill>
              <a:ln>
                <a:solidFill>
                  <a:srgbClr val="74BAA8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38" name="TextBox 13"/>
            <p:cNvSpPr txBox="1"/>
            <p:nvPr/>
          </p:nvSpPr>
          <p:spPr>
            <a:xfrm>
              <a:off x="1481145" y="1944850"/>
              <a:ext cx="1079618" cy="72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159" y="1128107"/>
            <a:ext cx="2533207" cy="3531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1059582"/>
            <a:ext cx="2900949" cy="35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2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403620" y="771550"/>
            <a:ext cx="2880320" cy="360040"/>
          </a:xfrm>
          <a:prstGeom prst="rect">
            <a:avLst/>
          </a:prstGeom>
          <a:noFill/>
          <a:ln w="12700">
            <a:solidFill>
              <a:srgbClr val="71A9BB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经济：贫困、金钱观念→价值观的扭曲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728129" y="84167"/>
            <a:ext cx="7415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跨界：与其他领域相结合开展跨学科研究</a:t>
            </a:r>
            <a:endParaRPr lang="zh-CN" altLang="zh-CN" sz="28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23529" y="42899"/>
            <a:ext cx="1226356" cy="610301"/>
            <a:chOff x="1293285" y="1812192"/>
            <a:chExt cx="1933200" cy="962064"/>
          </a:xfrm>
        </p:grpSpPr>
        <p:grpSp>
          <p:nvGrpSpPr>
            <p:cNvPr id="37" name="组合 36"/>
            <p:cNvGrpSpPr/>
            <p:nvPr/>
          </p:nvGrpSpPr>
          <p:grpSpPr>
            <a:xfrm rot="21436854">
              <a:off x="1293285" y="1812192"/>
              <a:ext cx="1933200" cy="962064"/>
              <a:chOff x="790370" y="1946783"/>
              <a:chExt cx="1933200" cy="962064"/>
            </a:xfrm>
          </p:grpSpPr>
          <p:sp>
            <p:nvSpPr>
              <p:cNvPr id="39" name="等腰三角形 50"/>
              <p:cNvSpPr/>
              <p:nvPr/>
            </p:nvSpPr>
            <p:spPr>
              <a:xfrm rot="5591838">
                <a:off x="1275938" y="1461215"/>
                <a:ext cx="962064" cy="1933200"/>
              </a:xfrm>
              <a:custGeom>
                <a:avLst/>
                <a:gdLst/>
                <a:ahLst/>
                <a:cxnLst/>
                <a:rect l="l" t="t" r="r" b="b"/>
                <a:pathLst>
                  <a:path w="876391" h="1761046">
                    <a:moveTo>
                      <a:pt x="3" y="755507"/>
                    </a:moveTo>
                    <a:lnTo>
                      <a:pt x="438197" y="0"/>
                    </a:lnTo>
                    <a:lnTo>
                      <a:pt x="876391" y="755507"/>
                    </a:lnTo>
                    <a:close/>
                    <a:moveTo>
                      <a:pt x="0" y="1761046"/>
                    </a:moveTo>
                    <a:lnTo>
                      <a:pt x="0" y="755508"/>
                    </a:lnTo>
                    <a:lnTo>
                      <a:pt x="876386" y="755507"/>
                    </a:lnTo>
                    <a:lnTo>
                      <a:pt x="876386" y="1761046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40" name="等腰三角形 50"/>
              <p:cNvSpPr/>
              <p:nvPr/>
            </p:nvSpPr>
            <p:spPr>
              <a:xfrm rot="5591838">
                <a:off x="1304192" y="1663341"/>
                <a:ext cx="761903" cy="1530990"/>
              </a:xfrm>
              <a:custGeom>
                <a:avLst/>
                <a:gdLst/>
                <a:ahLst/>
                <a:cxnLst/>
                <a:rect l="l" t="t" r="r" b="b"/>
                <a:pathLst>
                  <a:path w="876391" h="1761046">
                    <a:moveTo>
                      <a:pt x="3" y="755507"/>
                    </a:moveTo>
                    <a:lnTo>
                      <a:pt x="438197" y="0"/>
                    </a:lnTo>
                    <a:lnTo>
                      <a:pt x="876391" y="755507"/>
                    </a:lnTo>
                    <a:close/>
                    <a:moveTo>
                      <a:pt x="0" y="1761046"/>
                    </a:moveTo>
                    <a:lnTo>
                      <a:pt x="0" y="755508"/>
                    </a:lnTo>
                    <a:lnTo>
                      <a:pt x="876386" y="755507"/>
                    </a:lnTo>
                    <a:lnTo>
                      <a:pt x="876386" y="1761046"/>
                    </a:lnTo>
                    <a:close/>
                  </a:path>
                </a:pathLst>
              </a:custGeom>
              <a:solidFill>
                <a:srgbClr val="74BAA8"/>
              </a:solidFill>
              <a:ln>
                <a:solidFill>
                  <a:srgbClr val="74BAA8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38" name="TextBox 13"/>
            <p:cNvSpPr txBox="1"/>
            <p:nvPr/>
          </p:nvSpPr>
          <p:spPr>
            <a:xfrm>
              <a:off x="1481145" y="1944850"/>
              <a:ext cx="1079618" cy="72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129" y="1185918"/>
            <a:ext cx="2627847" cy="35460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047134"/>
            <a:ext cx="3027866" cy="368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8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组合 78"/>
          <p:cNvGrpSpPr/>
          <p:nvPr/>
        </p:nvGrpSpPr>
        <p:grpSpPr>
          <a:xfrm rot="19279474">
            <a:off x="693661" y="1135741"/>
            <a:ext cx="1363870" cy="741392"/>
            <a:chOff x="1426649" y="1759362"/>
            <a:chExt cx="868175" cy="47193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73" name="组合 72"/>
            <p:cNvGrpSpPr/>
            <p:nvPr/>
          </p:nvGrpSpPr>
          <p:grpSpPr>
            <a:xfrm rot="2288373">
              <a:off x="1426649" y="1799247"/>
              <a:ext cx="868175" cy="432050"/>
              <a:chOff x="835922" y="1275606"/>
              <a:chExt cx="868175" cy="432050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835922" y="1275606"/>
                <a:ext cx="495718" cy="432048"/>
              </a:xfrm>
              <a:prstGeom prst="rect">
                <a:avLst/>
              </a:prstGeom>
              <a:solidFill>
                <a:srgbClr val="74BAA8"/>
              </a:solidFill>
              <a:ln>
                <a:solidFill>
                  <a:srgbClr val="74BA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等腰三角形 71"/>
              <p:cNvSpPr/>
              <p:nvPr/>
            </p:nvSpPr>
            <p:spPr>
              <a:xfrm rot="5400000">
                <a:off x="1301844" y="1305404"/>
                <a:ext cx="432049" cy="372456"/>
              </a:xfrm>
              <a:prstGeom prst="triangle">
                <a:avLst/>
              </a:prstGeom>
              <a:solidFill>
                <a:srgbClr val="74BAA8"/>
              </a:solidFill>
              <a:ln>
                <a:solidFill>
                  <a:srgbClr val="74BA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 rot="2246592">
              <a:off x="1446250" y="1759362"/>
              <a:ext cx="684892" cy="372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 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3638262" y="1275606"/>
            <a:ext cx="35980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zh-CN" altLang="en-US" sz="2400" b="1" kern="100" dirty="0" smtClean="0">
                <a:solidFill>
                  <a:srgbClr val="71A9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韩国文学研究面临的问题</a:t>
            </a:r>
            <a:endParaRPr lang="zh-CN" altLang="zh-CN" sz="2400" b="1" kern="100" dirty="0">
              <a:solidFill>
                <a:srgbClr val="71A9B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487058" y="1921360"/>
            <a:ext cx="3607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b="1" kern="100" dirty="0" smtClean="0">
                <a:solidFill>
                  <a:srgbClr val="71A9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如何开展韩国文学研究</a:t>
            </a:r>
            <a:endParaRPr lang="zh-CN" altLang="zh-CN" sz="2400" b="1" kern="100" dirty="0">
              <a:solidFill>
                <a:srgbClr val="71A9B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667606" y="2567114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b="1" kern="100" dirty="0" smtClean="0">
                <a:solidFill>
                  <a:srgbClr val="71A9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对策与建议</a:t>
            </a:r>
            <a:endParaRPr lang="zh-CN" altLang="zh-CN" sz="2400" b="1" kern="100" dirty="0">
              <a:solidFill>
                <a:srgbClr val="71A9B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67" name="组合 66"/>
          <p:cNvGrpSpPr/>
          <p:nvPr/>
        </p:nvGrpSpPr>
        <p:grpSpPr>
          <a:xfrm rot="16200000">
            <a:off x="3101577" y="1295593"/>
            <a:ext cx="369332" cy="406076"/>
            <a:chOff x="2704955" y="1085554"/>
            <a:chExt cx="369332" cy="40607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43" name="组合 42"/>
            <p:cNvGrpSpPr/>
            <p:nvPr/>
          </p:nvGrpSpPr>
          <p:grpSpPr>
            <a:xfrm rot="5400000">
              <a:off x="2690501" y="1122299"/>
              <a:ext cx="406076" cy="332586"/>
              <a:chOff x="835922" y="1275606"/>
              <a:chExt cx="868175" cy="432050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835922" y="1275606"/>
                <a:ext cx="495718" cy="432048"/>
              </a:xfrm>
              <a:prstGeom prst="rect">
                <a:avLst/>
              </a:prstGeom>
              <a:solidFill>
                <a:srgbClr val="74BAA8"/>
              </a:solidFill>
              <a:ln>
                <a:solidFill>
                  <a:srgbClr val="74BA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等腰三角形 45"/>
              <p:cNvSpPr/>
              <p:nvPr/>
            </p:nvSpPr>
            <p:spPr>
              <a:xfrm rot="5400000">
                <a:off x="1301844" y="1305404"/>
                <a:ext cx="432049" cy="372456"/>
              </a:xfrm>
              <a:prstGeom prst="triangle">
                <a:avLst/>
              </a:prstGeom>
              <a:solidFill>
                <a:srgbClr val="74BAA8"/>
              </a:solidFill>
              <a:ln>
                <a:solidFill>
                  <a:srgbClr val="74BA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 rot="5400000">
              <a:off x="2741676" y="1075546"/>
              <a:ext cx="295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 rot="16200000">
            <a:off x="3101580" y="1923334"/>
            <a:ext cx="369332" cy="406076"/>
            <a:chOff x="2704955" y="1085554"/>
            <a:chExt cx="369332" cy="40607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89" name="组合 88"/>
            <p:cNvGrpSpPr/>
            <p:nvPr/>
          </p:nvGrpSpPr>
          <p:grpSpPr>
            <a:xfrm rot="5400000">
              <a:off x="2690501" y="1122299"/>
              <a:ext cx="406076" cy="332586"/>
              <a:chOff x="835922" y="1275606"/>
              <a:chExt cx="868175" cy="432050"/>
            </a:xfrm>
          </p:grpSpPr>
          <p:sp>
            <p:nvSpPr>
              <p:cNvPr id="91" name="矩形 90"/>
              <p:cNvSpPr/>
              <p:nvPr/>
            </p:nvSpPr>
            <p:spPr>
              <a:xfrm>
                <a:off x="835922" y="1275606"/>
                <a:ext cx="495718" cy="432048"/>
              </a:xfrm>
              <a:prstGeom prst="rect">
                <a:avLst/>
              </a:prstGeom>
              <a:solidFill>
                <a:srgbClr val="74BAA8"/>
              </a:solidFill>
              <a:ln>
                <a:solidFill>
                  <a:srgbClr val="74BA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等腰三角形 91"/>
              <p:cNvSpPr/>
              <p:nvPr/>
            </p:nvSpPr>
            <p:spPr>
              <a:xfrm rot="5400000">
                <a:off x="1301844" y="1305404"/>
                <a:ext cx="432049" cy="372456"/>
              </a:xfrm>
              <a:prstGeom prst="triangle">
                <a:avLst/>
              </a:prstGeom>
              <a:solidFill>
                <a:srgbClr val="74BAA8"/>
              </a:solidFill>
              <a:ln>
                <a:solidFill>
                  <a:srgbClr val="74BA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 rot="5400000">
              <a:off x="2741676" y="1075546"/>
              <a:ext cx="295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 rot="16200000">
            <a:off x="3101578" y="2570601"/>
            <a:ext cx="369332" cy="406076"/>
            <a:chOff x="2704955" y="1085554"/>
            <a:chExt cx="369332" cy="40607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94" name="组合 93"/>
            <p:cNvGrpSpPr/>
            <p:nvPr/>
          </p:nvGrpSpPr>
          <p:grpSpPr>
            <a:xfrm rot="5400000">
              <a:off x="2690501" y="1122299"/>
              <a:ext cx="406076" cy="332586"/>
              <a:chOff x="835922" y="1275606"/>
              <a:chExt cx="868175" cy="432050"/>
            </a:xfrm>
          </p:grpSpPr>
          <p:sp>
            <p:nvSpPr>
              <p:cNvPr id="96" name="矩形 95"/>
              <p:cNvSpPr/>
              <p:nvPr/>
            </p:nvSpPr>
            <p:spPr>
              <a:xfrm>
                <a:off x="835922" y="1275606"/>
                <a:ext cx="495718" cy="432048"/>
              </a:xfrm>
              <a:prstGeom prst="rect">
                <a:avLst/>
              </a:prstGeom>
              <a:solidFill>
                <a:srgbClr val="74BAA8"/>
              </a:solidFill>
              <a:ln>
                <a:solidFill>
                  <a:srgbClr val="74BA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等腰三角形 96"/>
              <p:cNvSpPr/>
              <p:nvPr/>
            </p:nvSpPr>
            <p:spPr>
              <a:xfrm rot="5400000">
                <a:off x="1301844" y="1305404"/>
                <a:ext cx="432049" cy="372456"/>
              </a:xfrm>
              <a:prstGeom prst="triangle">
                <a:avLst/>
              </a:prstGeom>
              <a:solidFill>
                <a:srgbClr val="74BAA8"/>
              </a:solidFill>
              <a:ln>
                <a:solidFill>
                  <a:srgbClr val="74BA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 rot="5400000">
              <a:off x="2741676" y="1075546"/>
              <a:ext cx="295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070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321004" y="730117"/>
            <a:ext cx="1872208" cy="576064"/>
          </a:xfrm>
          <a:prstGeom prst="rect">
            <a:avLst/>
          </a:prstGeom>
          <a:noFill/>
          <a:ln w="12700">
            <a:solidFill>
              <a:srgbClr val="71A9BB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科技：近代科学小说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新的科学成果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728129" y="84167"/>
            <a:ext cx="7415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跨界：与其他领域相结合开展跨学科研究</a:t>
            </a:r>
            <a:endParaRPr lang="zh-CN" altLang="zh-CN" sz="28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23529" y="42899"/>
            <a:ext cx="1226356" cy="610301"/>
            <a:chOff x="1293285" y="1812192"/>
            <a:chExt cx="1933200" cy="962064"/>
          </a:xfrm>
        </p:grpSpPr>
        <p:grpSp>
          <p:nvGrpSpPr>
            <p:cNvPr id="37" name="组合 36"/>
            <p:cNvGrpSpPr/>
            <p:nvPr/>
          </p:nvGrpSpPr>
          <p:grpSpPr>
            <a:xfrm rot="21436854">
              <a:off x="1293285" y="1812192"/>
              <a:ext cx="1933200" cy="962064"/>
              <a:chOff x="790370" y="1946783"/>
              <a:chExt cx="1933200" cy="962064"/>
            </a:xfrm>
          </p:grpSpPr>
          <p:sp>
            <p:nvSpPr>
              <p:cNvPr id="39" name="等腰三角形 50"/>
              <p:cNvSpPr/>
              <p:nvPr/>
            </p:nvSpPr>
            <p:spPr>
              <a:xfrm rot="5591838">
                <a:off x="1275938" y="1461215"/>
                <a:ext cx="962064" cy="1933200"/>
              </a:xfrm>
              <a:custGeom>
                <a:avLst/>
                <a:gdLst/>
                <a:ahLst/>
                <a:cxnLst/>
                <a:rect l="l" t="t" r="r" b="b"/>
                <a:pathLst>
                  <a:path w="876391" h="1761046">
                    <a:moveTo>
                      <a:pt x="3" y="755507"/>
                    </a:moveTo>
                    <a:lnTo>
                      <a:pt x="438197" y="0"/>
                    </a:lnTo>
                    <a:lnTo>
                      <a:pt x="876391" y="755507"/>
                    </a:lnTo>
                    <a:close/>
                    <a:moveTo>
                      <a:pt x="0" y="1761046"/>
                    </a:moveTo>
                    <a:lnTo>
                      <a:pt x="0" y="755508"/>
                    </a:lnTo>
                    <a:lnTo>
                      <a:pt x="876386" y="755507"/>
                    </a:lnTo>
                    <a:lnTo>
                      <a:pt x="876386" y="1761046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40" name="等腰三角形 50"/>
              <p:cNvSpPr/>
              <p:nvPr/>
            </p:nvSpPr>
            <p:spPr>
              <a:xfrm rot="5591838">
                <a:off x="1304192" y="1663341"/>
                <a:ext cx="761903" cy="1530990"/>
              </a:xfrm>
              <a:custGeom>
                <a:avLst/>
                <a:gdLst/>
                <a:ahLst/>
                <a:cxnLst/>
                <a:rect l="l" t="t" r="r" b="b"/>
                <a:pathLst>
                  <a:path w="876391" h="1761046">
                    <a:moveTo>
                      <a:pt x="3" y="755507"/>
                    </a:moveTo>
                    <a:lnTo>
                      <a:pt x="438197" y="0"/>
                    </a:lnTo>
                    <a:lnTo>
                      <a:pt x="876391" y="755507"/>
                    </a:lnTo>
                    <a:close/>
                    <a:moveTo>
                      <a:pt x="0" y="1761046"/>
                    </a:moveTo>
                    <a:lnTo>
                      <a:pt x="0" y="755508"/>
                    </a:lnTo>
                    <a:lnTo>
                      <a:pt x="876386" y="755507"/>
                    </a:lnTo>
                    <a:lnTo>
                      <a:pt x="876386" y="1761046"/>
                    </a:lnTo>
                    <a:close/>
                  </a:path>
                </a:pathLst>
              </a:custGeom>
              <a:solidFill>
                <a:srgbClr val="74BAA8"/>
              </a:solidFill>
              <a:ln>
                <a:solidFill>
                  <a:srgbClr val="74BAA8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38" name="TextBox 13"/>
            <p:cNvSpPr txBox="1"/>
            <p:nvPr/>
          </p:nvSpPr>
          <p:spPr>
            <a:xfrm>
              <a:off x="1481145" y="1944850"/>
              <a:ext cx="1079618" cy="72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306181"/>
            <a:ext cx="2227501" cy="331152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411" y="1400538"/>
            <a:ext cx="2664296" cy="315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2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293758" y="725666"/>
            <a:ext cx="2304256" cy="648072"/>
          </a:xfrm>
          <a:prstGeom prst="rect">
            <a:avLst/>
          </a:prstGeom>
          <a:noFill/>
          <a:ln w="12700">
            <a:solidFill>
              <a:srgbClr val="71A9BB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社会：出版流通、读者群研究</a:t>
            </a:r>
            <a:endParaRPr lang="en-US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多元化社会、移民研究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728129" y="84167"/>
            <a:ext cx="7415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跨界：与其他领域相结合开展跨学科研究</a:t>
            </a:r>
            <a:endParaRPr lang="zh-CN" altLang="zh-CN" sz="28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23529" y="42899"/>
            <a:ext cx="1226356" cy="610301"/>
            <a:chOff x="1293285" y="1812192"/>
            <a:chExt cx="1933200" cy="962064"/>
          </a:xfrm>
        </p:grpSpPr>
        <p:grpSp>
          <p:nvGrpSpPr>
            <p:cNvPr id="37" name="组合 36"/>
            <p:cNvGrpSpPr/>
            <p:nvPr/>
          </p:nvGrpSpPr>
          <p:grpSpPr>
            <a:xfrm rot="21436854">
              <a:off x="1293285" y="1812192"/>
              <a:ext cx="1933200" cy="962064"/>
              <a:chOff x="790370" y="1946783"/>
              <a:chExt cx="1933200" cy="962064"/>
            </a:xfrm>
          </p:grpSpPr>
          <p:sp>
            <p:nvSpPr>
              <p:cNvPr id="39" name="等腰三角形 50"/>
              <p:cNvSpPr/>
              <p:nvPr/>
            </p:nvSpPr>
            <p:spPr>
              <a:xfrm rot="5591838">
                <a:off x="1275938" y="1461215"/>
                <a:ext cx="962064" cy="1933200"/>
              </a:xfrm>
              <a:custGeom>
                <a:avLst/>
                <a:gdLst/>
                <a:ahLst/>
                <a:cxnLst/>
                <a:rect l="l" t="t" r="r" b="b"/>
                <a:pathLst>
                  <a:path w="876391" h="1761046">
                    <a:moveTo>
                      <a:pt x="3" y="755507"/>
                    </a:moveTo>
                    <a:lnTo>
                      <a:pt x="438197" y="0"/>
                    </a:lnTo>
                    <a:lnTo>
                      <a:pt x="876391" y="755507"/>
                    </a:lnTo>
                    <a:close/>
                    <a:moveTo>
                      <a:pt x="0" y="1761046"/>
                    </a:moveTo>
                    <a:lnTo>
                      <a:pt x="0" y="755508"/>
                    </a:lnTo>
                    <a:lnTo>
                      <a:pt x="876386" y="755507"/>
                    </a:lnTo>
                    <a:lnTo>
                      <a:pt x="876386" y="1761046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40" name="等腰三角形 50"/>
              <p:cNvSpPr/>
              <p:nvPr/>
            </p:nvSpPr>
            <p:spPr>
              <a:xfrm rot="5591838">
                <a:off x="1304192" y="1663341"/>
                <a:ext cx="761903" cy="1530990"/>
              </a:xfrm>
              <a:custGeom>
                <a:avLst/>
                <a:gdLst/>
                <a:ahLst/>
                <a:cxnLst/>
                <a:rect l="l" t="t" r="r" b="b"/>
                <a:pathLst>
                  <a:path w="876391" h="1761046">
                    <a:moveTo>
                      <a:pt x="3" y="755507"/>
                    </a:moveTo>
                    <a:lnTo>
                      <a:pt x="438197" y="0"/>
                    </a:lnTo>
                    <a:lnTo>
                      <a:pt x="876391" y="755507"/>
                    </a:lnTo>
                    <a:close/>
                    <a:moveTo>
                      <a:pt x="0" y="1761046"/>
                    </a:moveTo>
                    <a:lnTo>
                      <a:pt x="0" y="755508"/>
                    </a:lnTo>
                    <a:lnTo>
                      <a:pt x="876386" y="755507"/>
                    </a:lnTo>
                    <a:lnTo>
                      <a:pt x="876386" y="1761046"/>
                    </a:lnTo>
                    <a:close/>
                  </a:path>
                </a:pathLst>
              </a:custGeom>
              <a:solidFill>
                <a:srgbClr val="74BAA8"/>
              </a:solidFill>
              <a:ln>
                <a:solidFill>
                  <a:srgbClr val="74BAA8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38" name="TextBox 13"/>
            <p:cNvSpPr txBox="1"/>
            <p:nvPr/>
          </p:nvSpPr>
          <p:spPr>
            <a:xfrm>
              <a:off x="1481145" y="1944850"/>
              <a:ext cx="1079618" cy="72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403692"/>
            <a:ext cx="2232248" cy="321022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915566"/>
            <a:ext cx="2808312" cy="380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0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1728129" y="84167"/>
            <a:ext cx="7415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跨界：与其他社科领域相结合开展跨学科研究</a:t>
            </a:r>
            <a:endParaRPr lang="zh-CN" altLang="zh-CN" sz="28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23529" y="42899"/>
            <a:ext cx="1226356" cy="610301"/>
            <a:chOff x="1293285" y="1812192"/>
            <a:chExt cx="1933200" cy="962064"/>
          </a:xfrm>
        </p:grpSpPr>
        <p:grpSp>
          <p:nvGrpSpPr>
            <p:cNvPr id="37" name="组合 36"/>
            <p:cNvGrpSpPr/>
            <p:nvPr/>
          </p:nvGrpSpPr>
          <p:grpSpPr>
            <a:xfrm rot="21436854">
              <a:off x="1293285" y="1812192"/>
              <a:ext cx="1933200" cy="962064"/>
              <a:chOff x="790370" y="1946783"/>
              <a:chExt cx="1933200" cy="962064"/>
            </a:xfrm>
          </p:grpSpPr>
          <p:sp>
            <p:nvSpPr>
              <p:cNvPr id="39" name="等腰三角形 50"/>
              <p:cNvSpPr/>
              <p:nvPr/>
            </p:nvSpPr>
            <p:spPr>
              <a:xfrm rot="5591838">
                <a:off x="1275938" y="1461215"/>
                <a:ext cx="962064" cy="1933200"/>
              </a:xfrm>
              <a:custGeom>
                <a:avLst/>
                <a:gdLst/>
                <a:ahLst/>
                <a:cxnLst/>
                <a:rect l="l" t="t" r="r" b="b"/>
                <a:pathLst>
                  <a:path w="876391" h="1761046">
                    <a:moveTo>
                      <a:pt x="3" y="755507"/>
                    </a:moveTo>
                    <a:lnTo>
                      <a:pt x="438197" y="0"/>
                    </a:lnTo>
                    <a:lnTo>
                      <a:pt x="876391" y="755507"/>
                    </a:lnTo>
                    <a:close/>
                    <a:moveTo>
                      <a:pt x="0" y="1761046"/>
                    </a:moveTo>
                    <a:lnTo>
                      <a:pt x="0" y="755508"/>
                    </a:lnTo>
                    <a:lnTo>
                      <a:pt x="876386" y="755507"/>
                    </a:lnTo>
                    <a:lnTo>
                      <a:pt x="876386" y="1761046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40" name="等腰三角形 50"/>
              <p:cNvSpPr/>
              <p:nvPr/>
            </p:nvSpPr>
            <p:spPr>
              <a:xfrm rot="5591838">
                <a:off x="1304192" y="1663341"/>
                <a:ext cx="761903" cy="1530990"/>
              </a:xfrm>
              <a:custGeom>
                <a:avLst/>
                <a:gdLst/>
                <a:ahLst/>
                <a:cxnLst/>
                <a:rect l="l" t="t" r="r" b="b"/>
                <a:pathLst>
                  <a:path w="876391" h="1761046">
                    <a:moveTo>
                      <a:pt x="3" y="755507"/>
                    </a:moveTo>
                    <a:lnTo>
                      <a:pt x="438197" y="0"/>
                    </a:lnTo>
                    <a:lnTo>
                      <a:pt x="876391" y="755507"/>
                    </a:lnTo>
                    <a:close/>
                    <a:moveTo>
                      <a:pt x="0" y="1761046"/>
                    </a:moveTo>
                    <a:lnTo>
                      <a:pt x="0" y="755508"/>
                    </a:lnTo>
                    <a:lnTo>
                      <a:pt x="876386" y="755507"/>
                    </a:lnTo>
                    <a:lnTo>
                      <a:pt x="876386" y="1761046"/>
                    </a:lnTo>
                    <a:close/>
                  </a:path>
                </a:pathLst>
              </a:custGeom>
              <a:solidFill>
                <a:srgbClr val="74BAA8"/>
              </a:solidFill>
              <a:ln>
                <a:solidFill>
                  <a:srgbClr val="74BAA8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38" name="TextBox 13"/>
            <p:cNvSpPr txBox="1"/>
            <p:nvPr/>
          </p:nvSpPr>
          <p:spPr>
            <a:xfrm>
              <a:off x="1481145" y="1944850"/>
              <a:ext cx="1079618" cy="72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936707" y="987574"/>
            <a:ext cx="52565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/>
              <a:t>二十世纪东亚抗日叙事文献整理与研究：</a:t>
            </a:r>
          </a:p>
          <a:p>
            <a:pPr>
              <a:lnSpc>
                <a:spcPct val="200000"/>
              </a:lnSpc>
            </a:pPr>
            <a:r>
              <a:rPr lang="zh-CN" altLang="en-US" dirty="0"/>
              <a:t>①二十世纪东亚抗日叙事文献整理</a:t>
            </a:r>
          </a:p>
          <a:p>
            <a:pPr>
              <a:lnSpc>
                <a:spcPct val="200000"/>
              </a:lnSpc>
            </a:pPr>
            <a:r>
              <a:rPr lang="zh-CN" altLang="en-US" dirty="0"/>
              <a:t>②抗日语境下的东亚文学交流研究</a:t>
            </a:r>
          </a:p>
          <a:p>
            <a:pPr>
              <a:lnSpc>
                <a:spcPct val="200000"/>
              </a:lnSpc>
            </a:pPr>
            <a:r>
              <a:rPr lang="zh-CN" altLang="en-US" dirty="0"/>
              <a:t>③东亚抗日叙事比较研究</a:t>
            </a:r>
          </a:p>
          <a:p>
            <a:pPr>
              <a:lnSpc>
                <a:spcPct val="200000"/>
              </a:lnSpc>
            </a:pPr>
            <a:r>
              <a:rPr lang="zh-CN" altLang="en-US" dirty="0"/>
              <a:t>④东亚当代文学中的抗日记忆比较研究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813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1728129" y="84167"/>
            <a:ext cx="7415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跨界：与其他社科领域相结合开展跨学科研究</a:t>
            </a:r>
            <a:endParaRPr lang="zh-CN" altLang="zh-CN" sz="28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23529" y="42899"/>
            <a:ext cx="1226356" cy="610301"/>
            <a:chOff x="1293285" y="1812192"/>
            <a:chExt cx="1933200" cy="962064"/>
          </a:xfrm>
        </p:grpSpPr>
        <p:grpSp>
          <p:nvGrpSpPr>
            <p:cNvPr id="37" name="组合 36"/>
            <p:cNvGrpSpPr/>
            <p:nvPr/>
          </p:nvGrpSpPr>
          <p:grpSpPr>
            <a:xfrm rot="21436854">
              <a:off x="1293285" y="1812192"/>
              <a:ext cx="1933200" cy="962064"/>
              <a:chOff x="790370" y="1946783"/>
              <a:chExt cx="1933200" cy="962064"/>
            </a:xfrm>
          </p:grpSpPr>
          <p:sp>
            <p:nvSpPr>
              <p:cNvPr id="39" name="等腰三角形 50"/>
              <p:cNvSpPr/>
              <p:nvPr/>
            </p:nvSpPr>
            <p:spPr>
              <a:xfrm rot="5591838">
                <a:off x="1275938" y="1461215"/>
                <a:ext cx="962064" cy="1933200"/>
              </a:xfrm>
              <a:custGeom>
                <a:avLst/>
                <a:gdLst/>
                <a:ahLst/>
                <a:cxnLst/>
                <a:rect l="l" t="t" r="r" b="b"/>
                <a:pathLst>
                  <a:path w="876391" h="1761046">
                    <a:moveTo>
                      <a:pt x="3" y="755507"/>
                    </a:moveTo>
                    <a:lnTo>
                      <a:pt x="438197" y="0"/>
                    </a:lnTo>
                    <a:lnTo>
                      <a:pt x="876391" y="755507"/>
                    </a:lnTo>
                    <a:close/>
                    <a:moveTo>
                      <a:pt x="0" y="1761046"/>
                    </a:moveTo>
                    <a:lnTo>
                      <a:pt x="0" y="755508"/>
                    </a:lnTo>
                    <a:lnTo>
                      <a:pt x="876386" y="755507"/>
                    </a:lnTo>
                    <a:lnTo>
                      <a:pt x="876386" y="1761046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40" name="等腰三角形 50"/>
              <p:cNvSpPr/>
              <p:nvPr/>
            </p:nvSpPr>
            <p:spPr>
              <a:xfrm rot="5591838">
                <a:off x="1304192" y="1663341"/>
                <a:ext cx="761903" cy="1530990"/>
              </a:xfrm>
              <a:custGeom>
                <a:avLst/>
                <a:gdLst/>
                <a:ahLst/>
                <a:cxnLst/>
                <a:rect l="l" t="t" r="r" b="b"/>
                <a:pathLst>
                  <a:path w="876391" h="1761046">
                    <a:moveTo>
                      <a:pt x="3" y="755507"/>
                    </a:moveTo>
                    <a:lnTo>
                      <a:pt x="438197" y="0"/>
                    </a:lnTo>
                    <a:lnTo>
                      <a:pt x="876391" y="755507"/>
                    </a:lnTo>
                    <a:close/>
                    <a:moveTo>
                      <a:pt x="0" y="1761046"/>
                    </a:moveTo>
                    <a:lnTo>
                      <a:pt x="0" y="755508"/>
                    </a:lnTo>
                    <a:lnTo>
                      <a:pt x="876386" y="755507"/>
                    </a:lnTo>
                    <a:lnTo>
                      <a:pt x="876386" y="1761046"/>
                    </a:lnTo>
                    <a:close/>
                  </a:path>
                </a:pathLst>
              </a:custGeom>
              <a:solidFill>
                <a:srgbClr val="74BAA8"/>
              </a:solidFill>
              <a:ln>
                <a:solidFill>
                  <a:srgbClr val="74BAA8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38" name="TextBox 13"/>
            <p:cNvSpPr txBox="1"/>
            <p:nvPr/>
          </p:nvSpPr>
          <p:spPr>
            <a:xfrm>
              <a:off x="1481145" y="1944850"/>
              <a:ext cx="1079618" cy="72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321004" y="725666"/>
            <a:ext cx="842746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地域上涉及中、韩、朝、日、美等多个国家，抗日战争作为世界反法西斯战争的重要组成部分，其中关系到国共两党的活动、韩国独立运动人士在华活动、日本反战人士在华活动以及慰安妇问题等等，这便需要将文学同政治、历史、社会等学科结合起来进行深入研究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透过跨界研究，落点在文学与其他学科的关系上，将韩国文学置于与其他文学相同的位置上，寻找其中的普遍性价值，才是研究的意义所在。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315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348419" y="1861417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4800" b="1" kern="100" dirty="0" smtClean="0">
                <a:solidFill>
                  <a:srgbClr val="71A9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对策与建议</a:t>
            </a:r>
            <a:endParaRPr lang="zh-CN" altLang="zh-CN" sz="4800" b="1" kern="100" dirty="0">
              <a:solidFill>
                <a:srgbClr val="71A9B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 rot="20229100">
            <a:off x="1015782" y="1707349"/>
            <a:ext cx="2146569" cy="1068249"/>
            <a:chOff x="1293285" y="1812192"/>
            <a:chExt cx="1933200" cy="962064"/>
          </a:xfrm>
        </p:grpSpPr>
        <p:grpSp>
          <p:nvGrpSpPr>
            <p:cNvPr id="13" name="组合 12"/>
            <p:cNvGrpSpPr/>
            <p:nvPr/>
          </p:nvGrpSpPr>
          <p:grpSpPr>
            <a:xfrm rot="21436854">
              <a:off x="1293285" y="1812192"/>
              <a:ext cx="1933200" cy="962064"/>
              <a:chOff x="790370" y="1946783"/>
              <a:chExt cx="1933200" cy="962064"/>
            </a:xfrm>
          </p:grpSpPr>
          <p:sp>
            <p:nvSpPr>
              <p:cNvPr id="15" name="等腰三角形 50"/>
              <p:cNvSpPr/>
              <p:nvPr/>
            </p:nvSpPr>
            <p:spPr>
              <a:xfrm rot="5591838">
                <a:off x="1275938" y="1461215"/>
                <a:ext cx="962064" cy="1933200"/>
              </a:xfrm>
              <a:custGeom>
                <a:avLst/>
                <a:gdLst/>
                <a:ahLst/>
                <a:cxnLst/>
                <a:rect l="l" t="t" r="r" b="b"/>
                <a:pathLst>
                  <a:path w="876391" h="1761046">
                    <a:moveTo>
                      <a:pt x="3" y="755507"/>
                    </a:moveTo>
                    <a:lnTo>
                      <a:pt x="438197" y="0"/>
                    </a:lnTo>
                    <a:lnTo>
                      <a:pt x="876391" y="755507"/>
                    </a:lnTo>
                    <a:close/>
                    <a:moveTo>
                      <a:pt x="0" y="1761046"/>
                    </a:moveTo>
                    <a:lnTo>
                      <a:pt x="0" y="755508"/>
                    </a:lnTo>
                    <a:lnTo>
                      <a:pt x="876386" y="755507"/>
                    </a:lnTo>
                    <a:lnTo>
                      <a:pt x="876386" y="1761046"/>
                    </a:lnTo>
                    <a:close/>
                  </a:path>
                </a:pathLst>
              </a:custGeom>
              <a:noFill/>
              <a:ln>
                <a:solidFill>
                  <a:srgbClr val="71A9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等腰三角形 50"/>
              <p:cNvSpPr/>
              <p:nvPr/>
            </p:nvSpPr>
            <p:spPr>
              <a:xfrm rot="5591838">
                <a:off x="1304192" y="1663341"/>
                <a:ext cx="761903" cy="1530990"/>
              </a:xfrm>
              <a:custGeom>
                <a:avLst/>
                <a:gdLst/>
                <a:ahLst/>
                <a:cxnLst/>
                <a:rect l="l" t="t" r="r" b="b"/>
                <a:pathLst>
                  <a:path w="876391" h="1761046">
                    <a:moveTo>
                      <a:pt x="3" y="755507"/>
                    </a:moveTo>
                    <a:lnTo>
                      <a:pt x="438197" y="0"/>
                    </a:lnTo>
                    <a:lnTo>
                      <a:pt x="876391" y="755507"/>
                    </a:lnTo>
                    <a:close/>
                    <a:moveTo>
                      <a:pt x="0" y="1761046"/>
                    </a:moveTo>
                    <a:lnTo>
                      <a:pt x="0" y="755508"/>
                    </a:lnTo>
                    <a:lnTo>
                      <a:pt x="876386" y="755507"/>
                    </a:lnTo>
                    <a:lnTo>
                      <a:pt x="876386" y="1761046"/>
                    </a:lnTo>
                    <a:close/>
                  </a:path>
                </a:pathLst>
              </a:custGeom>
              <a:solidFill>
                <a:srgbClr val="74BAA8"/>
              </a:solidFill>
              <a:ln>
                <a:solidFill>
                  <a:srgbClr val="74BAA8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 rot="21583784">
              <a:off x="1491214" y="1904348"/>
              <a:ext cx="1079620" cy="748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1346109" y="3219822"/>
            <a:ext cx="7797891" cy="1923678"/>
          </a:xfrm>
          <a:prstGeom prst="line">
            <a:avLst/>
          </a:prstGeom>
          <a:ln w="25400">
            <a:solidFill>
              <a:srgbClr val="71A9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46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728129" y="84167"/>
            <a:ext cx="4500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对策与建议</a:t>
            </a:r>
            <a:endParaRPr lang="zh-CN" altLang="zh-CN" sz="28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23529" y="42899"/>
            <a:ext cx="1226356" cy="610301"/>
            <a:chOff x="1293285" y="1812192"/>
            <a:chExt cx="1933200" cy="962064"/>
          </a:xfrm>
        </p:grpSpPr>
        <p:grpSp>
          <p:nvGrpSpPr>
            <p:cNvPr id="28" name="组合 27"/>
            <p:cNvGrpSpPr/>
            <p:nvPr/>
          </p:nvGrpSpPr>
          <p:grpSpPr>
            <a:xfrm rot="21436854">
              <a:off x="1293285" y="1812192"/>
              <a:ext cx="1933200" cy="962064"/>
              <a:chOff x="790370" y="1946783"/>
              <a:chExt cx="1933200" cy="962064"/>
            </a:xfrm>
          </p:grpSpPr>
          <p:sp>
            <p:nvSpPr>
              <p:cNvPr id="30" name="等腰三角形 50"/>
              <p:cNvSpPr/>
              <p:nvPr/>
            </p:nvSpPr>
            <p:spPr>
              <a:xfrm rot="5591838">
                <a:off x="1275938" y="1461215"/>
                <a:ext cx="962064" cy="1933200"/>
              </a:xfrm>
              <a:custGeom>
                <a:avLst/>
                <a:gdLst/>
                <a:ahLst/>
                <a:cxnLst/>
                <a:rect l="l" t="t" r="r" b="b"/>
                <a:pathLst>
                  <a:path w="876391" h="1761046">
                    <a:moveTo>
                      <a:pt x="3" y="755507"/>
                    </a:moveTo>
                    <a:lnTo>
                      <a:pt x="438197" y="0"/>
                    </a:lnTo>
                    <a:lnTo>
                      <a:pt x="876391" y="755507"/>
                    </a:lnTo>
                    <a:close/>
                    <a:moveTo>
                      <a:pt x="0" y="1761046"/>
                    </a:moveTo>
                    <a:lnTo>
                      <a:pt x="0" y="755508"/>
                    </a:lnTo>
                    <a:lnTo>
                      <a:pt x="876386" y="755507"/>
                    </a:lnTo>
                    <a:lnTo>
                      <a:pt x="876386" y="1761046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1" name="等腰三角形 50"/>
              <p:cNvSpPr/>
              <p:nvPr/>
            </p:nvSpPr>
            <p:spPr>
              <a:xfrm rot="5591838">
                <a:off x="1304192" y="1663341"/>
                <a:ext cx="761903" cy="1530990"/>
              </a:xfrm>
              <a:custGeom>
                <a:avLst/>
                <a:gdLst/>
                <a:ahLst/>
                <a:cxnLst/>
                <a:rect l="l" t="t" r="r" b="b"/>
                <a:pathLst>
                  <a:path w="876391" h="1761046">
                    <a:moveTo>
                      <a:pt x="3" y="755507"/>
                    </a:moveTo>
                    <a:lnTo>
                      <a:pt x="438197" y="0"/>
                    </a:lnTo>
                    <a:lnTo>
                      <a:pt x="876391" y="755507"/>
                    </a:lnTo>
                    <a:close/>
                    <a:moveTo>
                      <a:pt x="0" y="1761046"/>
                    </a:moveTo>
                    <a:lnTo>
                      <a:pt x="0" y="755508"/>
                    </a:lnTo>
                    <a:lnTo>
                      <a:pt x="876386" y="755507"/>
                    </a:lnTo>
                    <a:lnTo>
                      <a:pt x="876386" y="1761046"/>
                    </a:lnTo>
                    <a:close/>
                  </a:path>
                </a:pathLst>
              </a:custGeom>
              <a:solidFill>
                <a:srgbClr val="74BAA8"/>
              </a:solidFill>
              <a:ln>
                <a:solidFill>
                  <a:srgbClr val="74BAA8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29" name="TextBox 13"/>
            <p:cNvSpPr txBox="1"/>
            <p:nvPr/>
          </p:nvSpPr>
          <p:spPr>
            <a:xfrm>
              <a:off x="1481145" y="1944850"/>
              <a:ext cx="1079618" cy="72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395536" y="1275606"/>
            <a:ext cx="8292962" cy="2448272"/>
          </a:xfrm>
          <a:prstGeom prst="rect">
            <a:avLst/>
          </a:prstGeom>
          <a:noFill/>
          <a:ln w="12700">
            <a:solidFill>
              <a:srgbClr val="3E7E92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、具备东方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（中国）古典文学和近现代西方文学的专业背景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，兼有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东西方哲学、历史、宗教、社会等方面的基本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知识。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、积极参加国内外学会，关注最新韩国文学研究动态。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、善于发现问题，培养观察力与发现力。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79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483768" y="1851670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感谢聆听</a:t>
            </a:r>
            <a:endParaRPr lang="zh-CN" altLang="en-US" sz="7200" b="1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564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433474" y="1812192"/>
            <a:ext cx="2146569" cy="1068248"/>
            <a:chOff x="1293284" y="1812192"/>
            <a:chExt cx="1933199" cy="962064"/>
          </a:xfrm>
        </p:grpSpPr>
        <p:grpSp>
          <p:nvGrpSpPr>
            <p:cNvPr id="2" name="组合 1"/>
            <p:cNvGrpSpPr/>
            <p:nvPr/>
          </p:nvGrpSpPr>
          <p:grpSpPr>
            <a:xfrm rot="21436854">
              <a:off x="1293284" y="1812192"/>
              <a:ext cx="1933199" cy="962064"/>
              <a:chOff x="790370" y="1946783"/>
              <a:chExt cx="1933200" cy="962064"/>
            </a:xfrm>
          </p:grpSpPr>
          <p:sp>
            <p:nvSpPr>
              <p:cNvPr id="52" name="等腰三角形 50"/>
              <p:cNvSpPr/>
              <p:nvPr/>
            </p:nvSpPr>
            <p:spPr>
              <a:xfrm rot="5591838">
                <a:off x="1275938" y="1461215"/>
                <a:ext cx="962064" cy="1933200"/>
              </a:xfrm>
              <a:custGeom>
                <a:avLst/>
                <a:gdLst/>
                <a:ahLst/>
                <a:cxnLst/>
                <a:rect l="l" t="t" r="r" b="b"/>
                <a:pathLst>
                  <a:path w="876391" h="1761046">
                    <a:moveTo>
                      <a:pt x="3" y="755507"/>
                    </a:moveTo>
                    <a:lnTo>
                      <a:pt x="438197" y="0"/>
                    </a:lnTo>
                    <a:lnTo>
                      <a:pt x="876391" y="755507"/>
                    </a:lnTo>
                    <a:close/>
                    <a:moveTo>
                      <a:pt x="0" y="1761046"/>
                    </a:moveTo>
                    <a:lnTo>
                      <a:pt x="0" y="755508"/>
                    </a:lnTo>
                    <a:lnTo>
                      <a:pt x="876386" y="755507"/>
                    </a:lnTo>
                    <a:lnTo>
                      <a:pt x="876386" y="1761046"/>
                    </a:lnTo>
                    <a:close/>
                  </a:path>
                </a:pathLst>
              </a:custGeom>
              <a:noFill/>
              <a:ln>
                <a:solidFill>
                  <a:srgbClr val="71A9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等腰三角形 50"/>
              <p:cNvSpPr/>
              <p:nvPr/>
            </p:nvSpPr>
            <p:spPr>
              <a:xfrm rot="5591838">
                <a:off x="1304192" y="1663341"/>
                <a:ext cx="761903" cy="1530990"/>
              </a:xfrm>
              <a:custGeom>
                <a:avLst/>
                <a:gdLst/>
                <a:ahLst/>
                <a:cxnLst/>
                <a:rect l="l" t="t" r="r" b="b"/>
                <a:pathLst>
                  <a:path w="876391" h="1761046">
                    <a:moveTo>
                      <a:pt x="3" y="755507"/>
                    </a:moveTo>
                    <a:lnTo>
                      <a:pt x="438197" y="0"/>
                    </a:lnTo>
                    <a:lnTo>
                      <a:pt x="876391" y="755507"/>
                    </a:lnTo>
                    <a:close/>
                    <a:moveTo>
                      <a:pt x="0" y="1761046"/>
                    </a:moveTo>
                    <a:lnTo>
                      <a:pt x="0" y="755508"/>
                    </a:lnTo>
                    <a:lnTo>
                      <a:pt x="876386" y="755507"/>
                    </a:lnTo>
                    <a:lnTo>
                      <a:pt x="876386" y="1761046"/>
                    </a:lnTo>
                    <a:close/>
                  </a:path>
                </a:pathLst>
              </a:custGeom>
              <a:solidFill>
                <a:srgbClr val="74BAA8"/>
              </a:solidFill>
              <a:ln>
                <a:solidFill>
                  <a:srgbClr val="74BAA8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590676" y="1924654"/>
              <a:ext cx="10796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55" name="直接连接符 54"/>
          <p:cNvCxnSpPr/>
          <p:nvPr/>
        </p:nvCxnSpPr>
        <p:spPr>
          <a:xfrm flipV="1">
            <a:off x="0" y="3126158"/>
            <a:ext cx="6732240" cy="2017342"/>
          </a:xfrm>
          <a:prstGeom prst="line">
            <a:avLst/>
          </a:prstGeom>
          <a:ln w="25400">
            <a:solidFill>
              <a:srgbClr val="71A9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6732240" y="3126158"/>
            <a:ext cx="2411760" cy="685357"/>
          </a:xfrm>
          <a:prstGeom prst="line">
            <a:avLst/>
          </a:prstGeom>
          <a:ln w="25400">
            <a:solidFill>
              <a:srgbClr val="71A9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3176293" y="2023150"/>
            <a:ext cx="5967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zh-CN" altLang="en-US" sz="3600" b="1" kern="100" dirty="0" smtClean="0">
                <a:solidFill>
                  <a:srgbClr val="71A9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韩国文学研究面临的问题</a:t>
            </a:r>
            <a:endParaRPr lang="zh-CN" altLang="zh-CN" sz="3600" b="1" kern="100" dirty="0">
              <a:solidFill>
                <a:srgbClr val="71A9B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23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1728129" y="84167"/>
            <a:ext cx="4500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研究基础薄弱</a:t>
            </a:r>
            <a:endParaRPr lang="zh-CN" altLang="zh-CN" sz="28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23529" y="42899"/>
            <a:ext cx="1226356" cy="610301"/>
            <a:chOff x="1293285" y="1812192"/>
            <a:chExt cx="1933200" cy="962064"/>
          </a:xfrm>
        </p:grpSpPr>
        <p:grpSp>
          <p:nvGrpSpPr>
            <p:cNvPr id="19" name="组合 18"/>
            <p:cNvGrpSpPr/>
            <p:nvPr/>
          </p:nvGrpSpPr>
          <p:grpSpPr>
            <a:xfrm rot="21436854">
              <a:off x="1293285" y="1812192"/>
              <a:ext cx="1933200" cy="962064"/>
              <a:chOff x="790370" y="1946783"/>
              <a:chExt cx="1933200" cy="962064"/>
            </a:xfrm>
          </p:grpSpPr>
          <p:sp>
            <p:nvSpPr>
              <p:cNvPr id="26" name="等腰三角形 50"/>
              <p:cNvSpPr/>
              <p:nvPr/>
            </p:nvSpPr>
            <p:spPr>
              <a:xfrm rot="5591838">
                <a:off x="1275938" y="1461215"/>
                <a:ext cx="962064" cy="1933200"/>
              </a:xfrm>
              <a:custGeom>
                <a:avLst/>
                <a:gdLst/>
                <a:ahLst/>
                <a:cxnLst/>
                <a:rect l="l" t="t" r="r" b="b"/>
                <a:pathLst>
                  <a:path w="876391" h="1761046">
                    <a:moveTo>
                      <a:pt x="3" y="755507"/>
                    </a:moveTo>
                    <a:lnTo>
                      <a:pt x="438197" y="0"/>
                    </a:lnTo>
                    <a:lnTo>
                      <a:pt x="876391" y="755507"/>
                    </a:lnTo>
                    <a:close/>
                    <a:moveTo>
                      <a:pt x="0" y="1761046"/>
                    </a:moveTo>
                    <a:lnTo>
                      <a:pt x="0" y="755508"/>
                    </a:lnTo>
                    <a:lnTo>
                      <a:pt x="876386" y="755507"/>
                    </a:lnTo>
                    <a:lnTo>
                      <a:pt x="876386" y="1761046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7" name="等腰三角形 50"/>
              <p:cNvSpPr/>
              <p:nvPr/>
            </p:nvSpPr>
            <p:spPr>
              <a:xfrm rot="5591838">
                <a:off x="1304192" y="1663341"/>
                <a:ext cx="761903" cy="1530990"/>
              </a:xfrm>
              <a:custGeom>
                <a:avLst/>
                <a:gdLst/>
                <a:ahLst/>
                <a:cxnLst/>
                <a:rect l="l" t="t" r="r" b="b"/>
                <a:pathLst>
                  <a:path w="876391" h="1761046">
                    <a:moveTo>
                      <a:pt x="3" y="755507"/>
                    </a:moveTo>
                    <a:lnTo>
                      <a:pt x="438197" y="0"/>
                    </a:lnTo>
                    <a:lnTo>
                      <a:pt x="876391" y="755507"/>
                    </a:lnTo>
                    <a:close/>
                    <a:moveTo>
                      <a:pt x="0" y="1761046"/>
                    </a:moveTo>
                    <a:lnTo>
                      <a:pt x="0" y="755508"/>
                    </a:lnTo>
                    <a:lnTo>
                      <a:pt x="876386" y="755507"/>
                    </a:lnTo>
                    <a:lnTo>
                      <a:pt x="876386" y="1761046"/>
                    </a:lnTo>
                    <a:close/>
                  </a:path>
                </a:pathLst>
              </a:custGeom>
              <a:solidFill>
                <a:srgbClr val="74BAA8"/>
              </a:solidFill>
              <a:ln>
                <a:solidFill>
                  <a:srgbClr val="74BAA8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23" name="TextBox 13"/>
            <p:cNvSpPr txBox="1"/>
            <p:nvPr/>
          </p:nvSpPr>
          <p:spPr>
            <a:xfrm>
              <a:off x="1481145" y="1944850"/>
              <a:ext cx="1079618" cy="72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23333" r="11668"/>
          <a:stretch/>
        </p:blipFill>
        <p:spPr bwMode="auto">
          <a:xfrm>
            <a:off x="5004048" y="1059582"/>
            <a:ext cx="3668547" cy="267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图表 12"/>
          <p:cNvGraphicFramePr/>
          <p:nvPr>
            <p:extLst>
              <p:ext uri="{D42A27DB-BD31-4B8C-83A1-F6EECF244321}">
                <p14:modId xmlns:p14="http://schemas.microsoft.com/office/powerpoint/2010/main" val="1965446178"/>
              </p:ext>
            </p:extLst>
          </p:nvPr>
        </p:nvGraphicFramePr>
        <p:xfrm>
          <a:off x="442701" y="929947"/>
          <a:ext cx="4417331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635142" y="3891542"/>
            <a:ext cx="4032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/>
              <a:t>2006</a:t>
            </a:r>
            <a:r>
              <a:rPr lang="en-US" altLang="zh-CN" sz="1600" b="1" dirty="0" smtClean="0"/>
              <a:t>-2015</a:t>
            </a:r>
            <a:r>
              <a:rPr lang="zh-CN" altLang="en-US" sz="1600" b="1" dirty="0" smtClean="0"/>
              <a:t>年韩国学各学科专著</a:t>
            </a:r>
            <a:r>
              <a:rPr lang="en-US" altLang="zh-CN" sz="1600" b="1" dirty="0" smtClean="0"/>
              <a:t>&amp;</a:t>
            </a:r>
            <a:r>
              <a:rPr lang="zh-CN" altLang="en-US" sz="1600" b="1" dirty="0" smtClean="0"/>
              <a:t>译著分布</a:t>
            </a:r>
            <a:endParaRPr lang="zh-CN" altLang="en-US" sz="1600" b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4822097" y="3889380"/>
            <a:ext cx="4032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/>
              <a:t>2006</a:t>
            </a:r>
            <a:r>
              <a:rPr lang="en-US" altLang="zh-CN" sz="1600" b="1" dirty="0" smtClean="0"/>
              <a:t>-2015</a:t>
            </a:r>
            <a:r>
              <a:rPr lang="zh-CN" altLang="en-US" sz="1600" b="1" dirty="0" smtClean="0"/>
              <a:t>年韩国学各学科专著分布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79126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1728129" y="84167"/>
            <a:ext cx="4500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研究基础薄弱</a:t>
            </a:r>
            <a:endParaRPr lang="zh-CN" altLang="zh-CN" sz="28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23529" y="42899"/>
            <a:ext cx="1226356" cy="610301"/>
            <a:chOff x="1293285" y="1812192"/>
            <a:chExt cx="1933200" cy="962064"/>
          </a:xfrm>
        </p:grpSpPr>
        <p:grpSp>
          <p:nvGrpSpPr>
            <p:cNvPr id="19" name="组合 18"/>
            <p:cNvGrpSpPr/>
            <p:nvPr/>
          </p:nvGrpSpPr>
          <p:grpSpPr>
            <a:xfrm rot="21436854">
              <a:off x="1293285" y="1812192"/>
              <a:ext cx="1933200" cy="962064"/>
              <a:chOff x="790370" y="1946783"/>
              <a:chExt cx="1933200" cy="962064"/>
            </a:xfrm>
          </p:grpSpPr>
          <p:sp>
            <p:nvSpPr>
              <p:cNvPr id="26" name="等腰三角形 50"/>
              <p:cNvSpPr/>
              <p:nvPr/>
            </p:nvSpPr>
            <p:spPr>
              <a:xfrm rot="5591838">
                <a:off x="1275938" y="1461215"/>
                <a:ext cx="962064" cy="1933200"/>
              </a:xfrm>
              <a:custGeom>
                <a:avLst/>
                <a:gdLst/>
                <a:ahLst/>
                <a:cxnLst/>
                <a:rect l="l" t="t" r="r" b="b"/>
                <a:pathLst>
                  <a:path w="876391" h="1761046">
                    <a:moveTo>
                      <a:pt x="3" y="755507"/>
                    </a:moveTo>
                    <a:lnTo>
                      <a:pt x="438197" y="0"/>
                    </a:lnTo>
                    <a:lnTo>
                      <a:pt x="876391" y="755507"/>
                    </a:lnTo>
                    <a:close/>
                    <a:moveTo>
                      <a:pt x="0" y="1761046"/>
                    </a:moveTo>
                    <a:lnTo>
                      <a:pt x="0" y="755508"/>
                    </a:lnTo>
                    <a:lnTo>
                      <a:pt x="876386" y="755507"/>
                    </a:lnTo>
                    <a:lnTo>
                      <a:pt x="876386" y="1761046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7" name="等腰三角形 50"/>
              <p:cNvSpPr/>
              <p:nvPr/>
            </p:nvSpPr>
            <p:spPr>
              <a:xfrm rot="5591838">
                <a:off x="1304192" y="1663341"/>
                <a:ext cx="761903" cy="1530990"/>
              </a:xfrm>
              <a:custGeom>
                <a:avLst/>
                <a:gdLst/>
                <a:ahLst/>
                <a:cxnLst/>
                <a:rect l="l" t="t" r="r" b="b"/>
                <a:pathLst>
                  <a:path w="876391" h="1761046">
                    <a:moveTo>
                      <a:pt x="3" y="755507"/>
                    </a:moveTo>
                    <a:lnTo>
                      <a:pt x="438197" y="0"/>
                    </a:lnTo>
                    <a:lnTo>
                      <a:pt x="876391" y="755507"/>
                    </a:lnTo>
                    <a:close/>
                    <a:moveTo>
                      <a:pt x="0" y="1761046"/>
                    </a:moveTo>
                    <a:lnTo>
                      <a:pt x="0" y="755508"/>
                    </a:lnTo>
                    <a:lnTo>
                      <a:pt x="876386" y="755507"/>
                    </a:lnTo>
                    <a:lnTo>
                      <a:pt x="876386" y="1761046"/>
                    </a:lnTo>
                    <a:close/>
                  </a:path>
                </a:pathLst>
              </a:custGeom>
              <a:solidFill>
                <a:srgbClr val="74BAA8"/>
              </a:solidFill>
              <a:ln>
                <a:solidFill>
                  <a:srgbClr val="74BAA8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23" name="TextBox 13"/>
            <p:cNvSpPr txBox="1"/>
            <p:nvPr/>
          </p:nvSpPr>
          <p:spPr>
            <a:xfrm>
              <a:off x="1481145" y="1944850"/>
              <a:ext cx="1079618" cy="72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16" name="图表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556379"/>
              </p:ext>
            </p:extLst>
          </p:nvPr>
        </p:nvGraphicFramePr>
        <p:xfrm>
          <a:off x="611560" y="843558"/>
          <a:ext cx="7704856" cy="3230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2537774" y="4033868"/>
            <a:ext cx="3852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/>
              <a:t>2006</a:t>
            </a:r>
            <a:r>
              <a:rPr lang="en-US" altLang="zh-CN" sz="1600" b="1" dirty="0" smtClean="0"/>
              <a:t>-2015</a:t>
            </a:r>
            <a:r>
              <a:rPr lang="zh-CN" altLang="en-US" sz="1600" b="1" dirty="0" smtClean="0"/>
              <a:t>年韩国学各学科期刊论文分布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93467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1728129" y="84167"/>
            <a:ext cx="4500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研究基础薄弱</a:t>
            </a:r>
            <a:endParaRPr lang="zh-CN" altLang="zh-CN" sz="28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23529" y="42899"/>
            <a:ext cx="1226356" cy="610301"/>
            <a:chOff x="1293285" y="1812192"/>
            <a:chExt cx="1933200" cy="962064"/>
          </a:xfrm>
        </p:grpSpPr>
        <p:grpSp>
          <p:nvGrpSpPr>
            <p:cNvPr id="19" name="组合 18"/>
            <p:cNvGrpSpPr/>
            <p:nvPr/>
          </p:nvGrpSpPr>
          <p:grpSpPr>
            <a:xfrm rot="21436854">
              <a:off x="1293285" y="1812192"/>
              <a:ext cx="1933200" cy="962064"/>
              <a:chOff x="790370" y="1946783"/>
              <a:chExt cx="1933200" cy="962064"/>
            </a:xfrm>
          </p:grpSpPr>
          <p:sp>
            <p:nvSpPr>
              <p:cNvPr id="26" name="等腰三角形 50"/>
              <p:cNvSpPr/>
              <p:nvPr/>
            </p:nvSpPr>
            <p:spPr>
              <a:xfrm rot="5591838">
                <a:off x="1275938" y="1461215"/>
                <a:ext cx="962064" cy="1933200"/>
              </a:xfrm>
              <a:custGeom>
                <a:avLst/>
                <a:gdLst/>
                <a:ahLst/>
                <a:cxnLst/>
                <a:rect l="l" t="t" r="r" b="b"/>
                <a:pathLst>
                  <a:path w="876391" h="1761046">
                    <a:moveTo>
                      <a:pt x="3" y="755507"/>
                    </a:moveTo>
                    <a:lnTo>
                      <a:pt x="438197" y="0"/>
                    </a:lnTo>
                    <a:lnTo>
                      <a:pt x="876391" y="755507"/>
                    </a:lnTo>
                    <a:close/>
                    <a:moveTo>
                      <a:pt x="0" y="1761046"/>
                    </a:moveTo>
                    <a:lnTo>
                      <a:pt x="0" y="755508"/>
                    </a:lnTo>
                    <a:lnTo>
                      <a:pt x="876386" y="755507"/>
                    </a:lnTo>
                    <a:lnTo>
                      <a:pt x="876386" y="1761046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7" name="等腰三角形 50"/>
              <p:cNvSpPr/>
              <p:nvPr/>
            </p:nvSpPr>
            <p:spPr>
              <a:xfrm rot="5591838">
                <a:off x="1304192" y="1663341"/>
                <a:ext cx="761903" cy="1530990"/>
              </a:xfrm>
              <a:custGeom>
                <a:avLst/>
                <a:gdLst/>
                <a:ahLst/>
                <a:cxnLst/>
                <a:rect l="l" t="t" r="r" b="b"/>
                <a:pathLst>
                  <a:path w="876391" h="1761046">
                    <a:moveTo>
                      <a:pt x="3" y="755507"/>
                    </a:moveTo>
                    <a:lnTo>
                      <a:pt x="438197" y="0"/>
                    </a:lnTo>
                    <a:lnTo>
                      <a:pt x="876391" y="755507"/>
                    </a:lnTo>
                    <a:close/>
                    <a:moveTo>
                      <a:pt x="0" y="1761046"/>
                    </a:moveTo>
                    <a:lnTo>
                      <a:pt x="0" y="755508"/>
                    </a:lnTo>
                    <a:lnTo>
                      <a:pt x="876386" y="755507"/>
                    </a:lnTo>
                    <a:lnTo>
                      <a:pt x="876386" y="1761046"/>
                    </a:lnTo>
                    <a:close/>
                  </a:path>
                </a:pathLst>
              </a:custGeom>
              <a:solidFill>
                <a:srgbClr val="74BAA8"/>
              </a:solidFill>
              <a:ln>
                <a:solidFill>
                  <a:srgbClr val="74BAA8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23" name="TextBox 13"/>
            <p:cNvSpPr txBox="1"/>
            <p:nvPr/>
          </p:nvSpPr>
          <p:spPr>
            <a:xfrm>
              <a:off x="1481145" y="1944850"/>
              <a:ext cx="1079618" cy="72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6" name="图片 15"/>
          <p:cNvPicPr/>
          <p:nvPr/>
        </p:nvPicPr>
        <p:blipFill rotWithShape="1">
          <a:blip r:embed="rId3" cstate="print"/>
          <a:srcRect l="17832" r="17721"/>
          <a:stretch/>
        </p:blipFill>
        <p:spPr>
          <a:xfrm>
            <a:off x="5231207" y="1009086"/>
            <a:ext cx="3570839" cy="267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4788024" y="3692047"/>
            <a:ext cx="425099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9400" algn="ctr">
              <a:lnSpc>
                <a:spcPct val="150000"/>
              </a:lnSpc>
              <a:spcAft>
                <a:spcPts val="1000"/>
              </a:spcAft>
            </a:pPr>
            <a:r>
              <a:rPr lang="en-US" altLang="zh-CN" sz="1400" b="1" dirty="0" smtClean="0">
                <a:latin typeface="+mn-ea"/>
                <a:cs typeface="Times New Roman" panose="02020603050405020304" pitchFamily="18" charset="0"/>
              </a:rPr>
              <a:t>2006-2015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年韩国学期刊论文各学科发文量分布</a:t>
            </a:r>
          </a:p>
        </p:txBody>
      </p:sp>
      <p:graphicFrame>
        <p:nvGraphicFramePr>
          <p:cNvPr id="21" name="图表 20"/>
          <p:cNvGraphicFramePr/>
          <p:nvPr>
            <p:extLst>
              <p:ext uri="{D42A27DB-BD31-4B8C-83A1-F6EECF244321}">
                <p14:modId xmlns:p14="http://schemas.microsoft.com/office/powerpoint/2010/main" val="770374333"/>
              </p:ext>
            </p:extLst>
          </p:nvPr>
        </p:nvGraphicFramePr>
        <p:xfrm>
          <a:off x="220158" y="1009086"/>
          <a:ext cx="5193665" cy="262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矩形 2"/>
          <p:cNvSpPr/>
          <p:nvPr/>
        </p:nvSpPr>
        <p:spPr>
          <a:xfrm>
            <a:off x="1228718" y="3671426"/>
            <a:ext cx="2755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/>
              <a:t>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韩国学期刊论文各学科数量分布</a:t>
            </a:r>
          </a:p>
        </p:txBody>
      </p:sp>
    </p:spTree>
    <p:extLst>
      <p:ext uri="{BB962C8B-B14F-4D97-AF65-F5344CB8AC3E}">
        <p14:creationId xmlns:p14="http://schemas.microsoft.com/office/powerpoint/2010/main" val="197069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21" grpId="0">
        <p:bldAsOne/>
      </p:bldGraphic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1728129" y="84167"/>
            <a:ext cx="4500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研究基础薄弱</a:t>
            </a:r>
            <a:endParaRPr lang="zh-CN" altLang="zh-CN" sz="28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23529" y="42899"/>
            <a:ext cx="1226356" cy="610301"/>
            <a:chOff x="1293285" y="1812192"/>
            <a:chExt cx="1933200" cy="962064"/>
          </a:xfrm>
        </p:grpSpPr>
        <p:grpSp>
          <p:nvGrpSpPr>
            <p:cNvPr id="19" name="组合 18"/>
            <p:cNvGrpSpPr/>
            <p:nvPr/>
          </p:nvGrpSpPr>
          <p:grpSpPr>
            <a:xfrm rot="21436854">
              <a:off x="1293285" y="1812192"/>
              <a:ext cx="1933200" cy="962064"/>
              <a:chOff x="790370" y="1946783"/>
              <a:chExt cx="1933200" cy="962064"/>
            </a:xfrm>
          </p:grpSpPr>
          <p:sp>
            <p:nvSpPr>
              <p:cNvPr id="26" name="等腰三角形 50"/>
              <p:cNvSpPr/>
              <p:nvPr/>
            </p:nvSpPr>
            <p:spPr>
              <a:xfrm rot="5591838">
                <a:off x="1275938" y="1461215"/>
                <a:ext cx="962064" cy="1933200"/>
              </a:xfrm>
              <a:custGeom>
                <a:avLst/>
                <a:gdLst/>
                <a:ahLst/>
                <a:cxnLst/>
                <a:rect l="l" t="t" r="r" b="b"/>
                <a:pathLst>
                  <a:path w="876391" h="1761046">
                    <a:moveTo>
                      <a:pt x="3" y="755507"/>
                    </a:moveTo>
                    <a:lnTo>
                      <a:pt x="438197" y="0"/>
                    </a:lnTo>
                    <a:lnTo>
                      <a:pt x="876391" y="755507"/>
                    </a:lnTo>
                    <a:close/>
                    <a:moveTo>
                      <a:pt x="0" y="1761046"/>
                    </a:moveTo>
                    <a:lnTo>
                      <a:pt x="0" y="755508"/>
                    </a:lnTo>
                    <a:lnTo>
                      <a:pt x="876386" y="755507"/>
                    </a:lnTo>
                    <a:lnTo>
                      <a:pt x="876386" y="1761046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7" name="等腰三角形 50"/>
              <p:cNvSpPr/>
              <p:nvPr/>
            </p:nvSpPr>
            <p:spPr>
              <a:xfrm rot="5591838">
                <a:off x="1304192" y="1663341"/>
                <a:ext cx="761903" cy="1530990"/>
              </a:xfrm>
              <a:custGeom>
                <a:avLst/>
                <a:gdLst/>
                <a:ahLst/>
                <a:cxnLst/>
                <a:rect l="l" t="t" r="r" b="b"/>
                <a:pathLst>
                  <a:path w="876391" h="1761046">
                    <a:moveTo>
                      <a:pt x="3" y="755507"/>
                    </a:moveTo>
                    <a:lnTo>
                      <a:pt x="438197" y="0"/>
                    </a:lnTo>
                    <a:lnTo>
                      <a:pt x="876391" y="755507"/>
                    </a:lnTo>
                    <a:close/>
                    <a:moveTo>
                      <a:pt x="0" y="1761046"/>
                    </a:moveTo>
                    <a:lnTo>
                      <a:pt x="0" y="755508"/>
                    </a:lnTo>
                    <a:lnTo>
                      <a:pt x="876386" y="755507"/>
                    </a:lnTo>
                    <a:lnTo>
                      <a:pt x="876386" y="1761046"/>
                    </a:lnTo>
                    <a:close/>
                  </a:path>
                </a:pathLst>
              </a:custGeom>
              <a:solidFill>
                <a:srgbClr val="74BAA8"/>
              </a:solidFill>
              <a:ln>
                <a:solidFill>
                  <a:srgbClr val="74BAA8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23" name="TextBox 13"/>
            <p:cNvSpPr txBox="1"/>
            <p:nvPr/>
          </p:nvSpPr>
          <p:spPr>
            <a:xfrm>
              <a:off x="1481145" y="1944850"/>
              <a:ext cx="1079618" cy="72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2454543" y="3842557"/>
            <a:ext cx="4871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en-US" altLang="ko-KR" sz="14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2006</a:t>
            </a:r>
            <a:r>
              <a:rPr lang="en-US" altLang="zh-CN" sz="14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en-US" altLang="ko-KR" sz="14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2015</a:t>
            </a:r>
            <a:r>
              <a:rPr lang="zh-CN" altLang="en-US" sz="1400" b="1" dirty="0" smtClean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年韩国学各学科硕博士论文分布</a:t>
            </a:r>
            <a:endParaRPr lang="zh-CN" altLang="en-US" sz="14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xmlns:p14="http://schemas.microsoft.com/office/powerpoint/2010/main" val="442695494"/>
              </p:ext>
            </p:extLst>
          </p:nvPr>
        </p:nvGraphicFramePr>
        <p:xfrm>
          <a:off x="381829" y="786859"/>
          <a:ext cx="4982260" cy="308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图表 12"/>
          <p:cNvGraphicFramePr/>
          <p:nvPr>
            <p:extLst>
              <p:ext uri="{D42A27DB-BD31-4B8C-83A1-F6EECF244321}">
                <p14:modId xmlns:p14="http://schemas.microsoft.com/office/powerpoint/2010/main" val="3959766477"/>
              </p:ext>
            </p:extLst>
          </p:nvPr>
        </p:nvGraphicFramePr>
        <p:xfrm>
          <a:off x="4283968" y="786859"/>
          <a:ext cx="5004048" cy="2742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4071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4" grpId="0">
        <p:bldAsOne/>
      </p:bldGraphic>
      <p:bldGraphic spid="1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矩形 91"/>
          <p:cNvSpPr/>
          <p:nvPr/>
        </p:nvSpPr>
        <p:spPr>
          <a:xfrm>
            <a:off x="323683" y="771550"/>
            <a:ext cx="8416852" cy="3816424"/>
          </a:xfrm>
          <a:prstGeom prst="rect">
            <a:avLst/>
          </a:prstGeom>
          <a:noFill/>
          <a:ln w="12700">
            <a:solidFill>
              <a:srgbClr val="71A9B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728129" y="84167"/>
            <a:ext cx="4500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发表期刊少</a:t>
            </a:r>
            <a:endParaRPr lang="zh-CN" altLang="zh-CN" sz="28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23529" y="42899"/>
            <a:ext cx="1226356" cy="610301"/>
            <a:chOff x="1293285" y="1812192"/>
            <a:chExt cx="1933200" cy="962064"/>
          </a:xfrm>
        </p:grpSpPr>
        <p:grpSp>
          <p:nvGrpSpPr>
            <p:cNvPr id="29" name="组合 28"/>
            <p:cNvGrpSpPr/>
            <p:nvPr/>
          </p:nvGrpSpPr>
          <p:grpSpPr>
            <a:xfrm rot="21436854">
              <a:off x="1293285" y="1812192"/>
              <a:ext cx="1933200" cy="962064"/>
              <a:chOff x="790370" y="1946783"/>
              <a:chExt cx="1933200" cy="962064"/>
            </a:xfrm>
          </p:grpSpPr>
          <p:sp>
            <p:nvSpPr>
              <p:cNvPr id="31" name="等腰三角形 50"/>
              <p:cNvSpPr/>
              <p:nvPr/>
            </p:nvSpPr>
            <p:spPr>
              <a:xfrm rot="5591838">
                <a:off x="1275938" y="1461215"/>
                <a:ext cx="962064" cy="1933200"/>
              </a:xfrm>
              <a:custGeom>
                <a:avLst/>
                <a:gdLst/>
                <a:ahLst/>
                <a:cxnLst/>
                <a:rect l="l" t="t" r="r" b="b"/>
                <a:pathLst>
                  <a:path w="876391" h="1761046">
                    <a:moveTo>
                      <a:pt x="3" y="755507"/>
                    </a:moveTo>
                    <a:lnTo>
                      <a:pt x="438197" y="0"/>
                    </a:lnTo>
                    <a:lnTo>
                      <a:pt x="876391" y="755507"/>
                    </a:lnTo>
                    <a:close/>
                    <a:moveTo>
                      <a:pt x="0" y="1761046"/>
                    </a:moveTo>
                    <a:lnTo>
                      <a:pt x="0" y="755508"/>
                    </a:lnTo>
                    <a:lnTo>
                      <a:pt x="876386" y="755507"/>
                    </a:lnTo>
                    <a:lnTo>
                      <a:pt x="876386" y="1761046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2" name="等腰三角形 50"/>
              <p:cNvSpPr/>
              <p:nvPr/>
            </p:nvSpPr>
            <p:spPr>
              <a:xfrm rot="5591838">
                <a:off x="1304192" y="1663341"/>
                <a:ext cx="761903" cy="1530990"/>
              </a:xfrm>
              <a:custGeom>
                <a:avLst/>
                <a:gdLst/>
                <a:ahLst/>
                <a:cxnLst/>
                <a:rect l="l" t="t" r="r" b="b"/>
                <a:pathLst>
                  <a:path w="876391" h="1761046">
                    <a:moveTo>
                      <a:pt x="3" y="755507"/>
                    </a:moveTo>
                    <a:lnTo>
                      <a:pt x="438197" y="0"/>
                    </a:lnTo>
                    <a:lnTo>
                      <a:pt x="876391" y="755507"/>
                    </a:lnTo>
                    <a:close/>
                    <a:moveTo>
                      <a:pt x="0" y="1761046"/>
                    </a:moveTo>
                    <a:lnTo>
                      <a:pt x="0" y="755508"/>
                    </a:lnTo>
                    <a:lnTo>
                      <a:pt x="876386" y="755507"/>
                    </a:lnTo>
                    <a:lnTo>
                      <a:pt x="876386" y="1761046"/>
                    </a:lnTo>
                    <a:close/>
                  </a:path>
                </a:pathLst>
              </a:custGeom>
              <a:solidFill>
                <a:srgbClr val="74BAA8"/>
              </a:solidFill>
              <a:ln>
                <a:solidFill>
                  <a:srgbClr val="74BAA8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30" name="TextBox 13"/>
            <p:cNvSpPr txBox="1"/>
            <p:nvPr/>
          </p:nvSpPr>
          <p:spPr>
            <a:xfrm>
              <a:off x="1481145" y="1944850"/>
              <a:ext cx="1079618" cy="72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774787"/>
              </p:ext>
            </p:extLst>
          </p:nvPr>
        </p:nvGraphicFramePr>
        <p:xfrm>
          <a:off x="1022272" y="1153222"/>
          <a:ext cx="7019673" cy="3053080"/>
        </p:xfrm>
        <a:graphic>
          <a:graphicData uri="http://schemas.openxmlformats.org/drawingml/2006/table">
            <a:tbl>
              <a:tblPr firstRow="1" bandRow="1">
                <a:solidFill>
                  <a:srgbClr val="74BAA8"/>
                </a:solidFill>
                <a:tableStyleId>{5C22544A-7EE6-4342-B048-85BDC9FD1C3A}</a:tableStyleId>
              </a:tblPr>
              <a:tblGrid>
                <a:gridCol w="971002">
                  <a:extLst>
                    <a:ext uri="{9D8B030D-6E8A-4147-A177-3AD203B41FA5}">
                      <a16:colId xmlns:a16="http://schemas.microsoft.com/office/drawing/2014/main" val="3267551198"/>
                    </a:ext>
                  </a:extLst>
                </a:gridCol>
                <a:gridCol w="2551765">
                  <a:extLst>
                    <a:ext uri="{9D8B030D-6E8A-4147-A177-3AD203B41FA5}">
                      <a16:colId xmlns:a16="http://schemas.microsoft.com/office/drawing/2014/main" val="3387965263"/>
                    </a:ext>
                  </a:extLst>
                </a:gridCol>
                <a:gridCol w="3496906">
                  <a:extLst>
                    <a:ext uri="{9D8B030D-6E8A-4147-A177-3AD203B41FA5}">
                      <a16:colId xmlns:a16="http://schemas.microsoft.com/office/drawing/2014/main" val="4000736141"/>
                    </a:ext>
                  </a:extLst>
                </a:gridCol>
              </a:tblGrid>
              <a:tr h="45000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400" b="1" dirty="0" smtClean="0">
                          <a:solidFill>
                            <a:schemeClr val="lt1"/>
                          </a:solidFill>
                        </a:rPr>
                        <a:t>CSSCI</a:t>
                      </a:r>
                      <a:r>
                        <a:rPr lang="zh-CN" altLang="en-US" sz="2400" b="1" dirty="0" smtClean="0">
                          <a:solidFill>
                            <a:schemeClr val="lt1"/>
                          </a:solidFill>
                        </a:rPr>
                        <a:t>（</a:t>
                      </a:r>
                      <a:r>
                        <a:rPr lang="en-US" altLang="zh-CN" sz="2400" b="1" dirty="0" smtClean="0">
                          <a:solidFill>
                            <a:schemeClr val="lt1"/>
                          </a:solidFill>
                        </a:rPr>
                        <a:t>2017-2018</a:t>
                      </a:r>
                      <a:r>
                        <a:rPr lang="zh-CN" altLang="en-US" sz="2400" b="1" dirty="0" smtClean="0">
                          <a:solidFill>
                            <a:schemeClr val="lt1"/>
                          </a:solidFill>
                        </a:rPr>
                        <a:t>）来源</a:t>
                      </a:r>
                      <a:r>
                        <a:rPr lang="zh-CN" altLang="en-US" sz="2400" b="1" dirty="0" smtClean="0">
                          <a:solidFill>
                            <a:schemeClr val="lt1"/>
                          </a:solidFill>
                        </a:rPr>
                        <a:t>期刊</a:t>
                      </a:r>
                      <a:r>
                        <a:rPr lang="en-US" altLang="zh-CN" sz="2400" b="1" dirty="0" smtClean="0">
                          <a:solidFill>
                            <a:schemeClr val="lt1"/>
                          </a:solidFill>
                        </a:rPr>
                        <a:t>·</a:t>
                      </a:r>
                      <a:r>
                        <a:rPr lang="zh-CN" altLang="en-US" sz="2400" b="1" dirty="0" smtClean="0">
                          <a:solidFill>
                            <a:schemeClr val="lt1"/>
                          </a:solidFill>
                        </a:rPr>
                        <a:t>外国文学</a:t>
                      </a:r>
                    </a:p>
                  </a:txBody>
                  <a:tcPr>
                    <a:solidFill>
                      <a:srgbClr val="74BAA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b="1" dirty="0" smtClean="0">
                        <a:solidFill>
                          <a:schemeClr val="lt1"/>
                        </a:solidFill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solidFill>
                      <a:srgbClr val="74B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679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序号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期刊名称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主办（管）单位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243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外国文学评论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中国社会科学院外国文学研究所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065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当代外国文学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南京大学外国文学研究所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148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外国文学研究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华中师范大学文学院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858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外国文学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北京外国语大学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676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国外文学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北京大学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572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俄罗斯文艺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北京师范大学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674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64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矩形 91"/>
          <p:cNvSpPr/>
          <p:nvPr/>
        </p:nvSpPr>
        <p:spPr>
          <a:xfrm>
            <a:off x="323528" y="724428"/>
            <a:ext cx="8568952" cy="3997245"/>
          </a:xfrm>
          <a:prstGeom prst="rect">
            <a:avLst/>
          </a:prstGeom>
          <a:noFill/>
          <a:ln w="12700">
            <a:solidFill>
              <a:srgbClr val="71A9B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728129" y="84167"/>
            <a:ext cx="4500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 b="1" kern="1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发表期刊少</a:t>
            </a:r>
            <a:endParaRPr lang="zh-CN" altLang="zh-CN" sz="2800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23529" y="42899"/>
            <a:ext cx="1226356" cy="610301"/>
            <a:chOff x="1293285" y="1812192"/>
            <a:chExt cx="1933200" cy="962064"/>
          </a:xfrm>
        </p:grpSpPr>
        <p:grpSp>
          <p:nvGrpSpPr>
            <p:cNvPr id="29" name="组合 28"/>
            <p:cNvGrpSpPr/>
            <p:nvPr/>
          </p:nvGrpSpPr>
          <p:grpSpPr>
            <a:xfrm rot="21436854">
              <a:off x="1293285" y="1812192"/>
              <a:ext cx="1933200" cy="962064"/>
              <a:chOff x="790370" y="1946783"/>
              <a:chExt cx="1933200" cy="962064"/>
            </a:xfrm>
          </p:grpSpPr>
          <p:sp>
            <p:nvSpPr>
              <p:cNvPr id="31" name="等腰三角形 50"/>
              <p:cNvSpPr/>
              <p:nvPr/>
            </p:nvSpPr>
            <p:spPr>
              <a:xfrm rot="5591838">
                <a:off x="1275938" y="1461215"/>
                <a:ext cx="962064" cy="1933200"/>
              </a:xfrm>
              <a:custGeom>
                <a:avLst/>
                <a:gdLst/>
                <a:ahLst/>
                <a:cxnLst/>
                <a:rect l="l" t="t" r="r" b="b"/>
                <a:pathLst>
                  <a:path w="876391" h="1761046">
                    <a:moveTo>
                      <a:pt x="3" y="755507"/>
                    </a:moveTo>
                    <a:lnTo>
                      <a:pt x="438197" y="0"/>
                    </a:lnTo>
                    <a:lnTo>
                      <a:pt x="876391" y="755507"/>
                    </a:lnTo>
                    <a:close/>
                    <a:moveTo>
                      <a:pt x="0" y="1761046"/>
                    </a:moveTo>
                    <a:lnTo>
                      <a:pt x="0" y="755508"/>
                    </a:lnTo>
                    <a:lnTo>
                      <a:pt x="876386" y="755507"/>
                    </a:lnTo>
                    <a:lnTo>
                      <a:pt x="876386" y="1761046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32" name="等腰三角形 50"/>
              <p:cNvSpPr/>
              <p:nvPr/>
            </p:nvSpPr>
            <p:spPr>
              <a:xfrm rot="5591838">
                <a:off x="1304192" y="1663341"/>
                <a:ext cx="761903" cy="1530990"/>
              </a:xfrm>
              <a:custGeom>
                <a:avLst/>
                <a:gdLst/>
                <a:ahLst/>
                <a:cxnLst/>
                <a:rect l="l" t="t" r="r" b="b"/>
                <a:pathLst>
                  <a:path w="876391" h="1761046">
                    <a:moveTo>
                      <a:pt x="3" y="755507"/>
                    </a:moveTo>
                    <a:lnTo>
                      <a:pt x="438197" y="0"/>
                    </a:lnTo>
                    <a:lnTo>
                      <a:pt x="876391" y="755507"/>
                    </a:lnTo>
                    <a:close/>
                    <a:moveTo>
                      <a:pt x="0" y="1761046"/>
                    </a:moveTo>
                    <a:lnTo>
                      <a:pt x="0" y="755508"/>
                    </a:lnTo>
                    <a:lnTo>
                      <a:pt x="876386" y="755507"/>
                    </a:lnTo>
                    <a:lnTo>
                      <a:pt x="876386" y="1761046"/>
                    </a:lnTo>
                    <a:close/>
                  </a:path>
                </a:pathLst>
              </a:custGeom>
              <a:solidFill>
                <a:srgbClr val="74BAA8"/>
              </a:solidFill>
              <a:ln>
                <a:solidFill>
                  <a:srgbClr val="74BAA8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</p:grpSp>
        <p:sp>
          <p:nvSpPr>
            <p:cNvPr id="30" name="TextBox 13"/>
            <p:cNvSpPr txBox="1"/>
            <p:nvPr/>
          </p:nvSpPr>
          <p:spPr>
            <a:xfrm>
              <a:off x="1481145" y="1944850"/>
              <a:ext cx="1079618" cy="72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391604"/>
              </p:ext>
            </p:extLst>
          </p:nvPr>
        </p:nvGraphicFramePr>
        <p:xfrm>
          <a:off x="891225" y="766990"/>
          <a:ext cx="7632848" cy="3912120"/>
        </p:xfrm>
        <a:graphic>
          <a:graphicData uri="http://schemas.openxmlformats.org/drawingml/2006/table">
            <a:tbl>
              <a:tblPr firstRow="1" bandRow="1">
                <a:solidFill>
                  <a:srgbClr val="74BAA8"/>
                </a:solidFill>
                <a:tableStyleId>{5C22544A-7EE6-4342-B048-85BDC9FD1C3A}</a:tableStyleId>
              </a:tblPr>
              <a:tblGrid>
                <a:gridCol w="1631159">
                  <a:extLst>
                    <a:ext uri="{9D8B030D-6E8A-4147-A177-3AD203B41FA5}">
                      <a16:colId xmlns:a16="http://schemas.microsoft.com/office/drawing/2014/main" val="3387965263"/>
                    </a:ext>
                  </a:extLst>
                </a:gridCol>
                <a:gridCol w="741436">
                  <a:extLst>
                    <a:ext uri="{9D8B030D-6E8A-4147-A177-3AD203B41FA5}">
                      <a16:colId xmlns:a16="http://schemas.microsoft.com/office/drawing/2014/main" val="164741551"/>
                    </a:ext>
                  </a:extLst>
                </a:gridCol>
                <a:gridCol w="5260253">
                  <a:extLst>
                    <a:ext uri="{9D8B030D-6E8A-4147-A177-3AD203B41FA5}">
                      <a16:colId xmlns:a16="http://schemas.microsoft.com/office/drawing/2014/main" val="4000736141"/>
                    </a:ext>
                  </a:extLst>
                </a:gridCol>
              </a:tblGrid>
              <a:tr h="45654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>
                          <a:solidFill>
                            <a:schemeClr val="lt1"/>
                          </a:solidFill>
                        </a:rPr>
                        <a:t>2015-2017</a:t>
                      </a:r>
                      <a:r>
                        <a:rPr lang="zh-CN" altLang="en-US" sz="1800" b="1" dirty="0" smtClean="0">
                          <a:solidFill>
                            <a:schemeClr val="lt1"/>
                          </a:solidFill>
                        </a:rPr>
                        <a:t>年</a:t>
                      </a:r>
                      <a:r>
                        <a:rPr lang="en-US" altLang="zh-CN" sz="1800" b="1" dirty="0" smtClean="0">
                          <a:solidFill>
                            <a:schemeClr val="lt1"/>
                          </a:solidFill>
                        </a:rPr>
                        <a:t>CSSCI</a:t>
                      </a:r>
                      <a:r>
                        <a:rPr lang="zh-CN" altLang="en-US" sz="1800" b="1" dirty="0" smtClean="0">
                          <a:solidFill>
                            <a:schemeClr val="lt1"/>
                          </a:solidFill>
                        </a:rPr>
                        <a:t>来源期刊</a:t>
                      </a:r>
                      <a:r>
                        <a:rPr lang="en-US" altLang="zh-CN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·</a:t>
                      </a:r>
                      <a:r>
                        <a:rPr lang="zh-CN" alt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外国文学收录韩国文学相关论文</a:t>
                      </a:r>
                    </a:p>
                  </a:txBody>
                  <a:tcPr>
                    <a:solidFill>
                      <a:srgbClr val="74BA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solidFill>
                      <a:srgbClr val="74B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679067"/>
                  </a:ext>
                </a:extLst>
              </a:tr>
              <a:tr h="37623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期刊名称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篇数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作者</a:t>
                      </a:r>
                      <a:r>
                        <a:rPr lang="en-US" altLang="zh-CN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&amp;</a:t>
                      </a:r>
                      <a:r>
                        <a:rPr lang="zh-CN" alt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题目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243776"/>
                  </a:ext>
                </a:extLst>
              </a:tr>
              <a:tr h="58754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外国文学评论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王国彪   朝鲜“燕行录”中的“华夷”之辨</a:t>
                      </a:r>
                      <a:endParaRPr lang="en-US" altLang="zh-CN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CN" alt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张哲俊  </a:t>
                      </a:r>
                      <a:r>
                        <a:rPr lang="en-US" altLang="zh-CN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箜篌引</a:t>
                      </a:r>
                      <a:r>
                        <a:rPr lang="en-US" altLang="zh-CN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  <a:r>
                        <a:rPr lang="zh-CN" alt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是古朝鲜的歌谣吗</a:t>
                      </a:r>
                      <a:r>
                        <a:rPr lang="en-US" altLang="zh-CN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065869"/>
                  </a:ext>
                </a:extLst>
              </a:tr>
              <a:tr h="3762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当代外国文学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148711"/>
                  </a:ext>
                </a:extLst>
              </a:tr>
              <a:tr h="9868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外国文学研究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金暻泰</a:t>
                      </a:r>
                      <a:r>
                        <a:rPr lang="en-US" altLang="zh-CN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lang="zh-CN" alt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高在锡</a:t>
                      </a:r>
                      <a:r>
                        <a:rPr lang="en-US" altLang="zh-CN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zh-CN" alt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中日韩动画版</a:t>
                      </a:r>
                      <a:r>
                        <a:rPr lang="en-US" altLang="zh-CN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西游记</a:t>
                      </a:r>
                      <a:r>
                        <a:rPr lang="en-US" altLang="zh-CN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  <a:r>
                        <a:rPr lang="zh-CN" alt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比较分析</a:t>
                      </a:r>
                      <a:endParaRPr lang="en-US" altLang="zh-CN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CN" alt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朴宰雨</a:t>
                      </a:r>
                      <a:r>
                        <a:rPr lang="en-US" altLang="zh-CN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lang="zh-CN" alt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尹锡珉  韩国学界对中国近、现、当代作品中韩国人形象的发掘与研究</a:t>
                      </a:r>
                      <a:endParaRPr lang="en-US" altLang="zh-CN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CN" alt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林惠彬  基督教小说在近代韩国的历史演进</a:t>
                      </a:r>
                      <a:endParaRPr lang="zh-CN" alt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858548"/>
                  </a:ext>
                </a:extLst>
              </a:tr>
              <a:tr h="3762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外国文学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676144"/>
                  </a:ext>
                </a:extLst>
              </a:tr>
              <a:tr h="3762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国外文学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572610"/>
                  </a:ext>
                </a:extLst>
              </a:tr>
              <a:tr h="3762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俄罗斯文艺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CN" alt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4BA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674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037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</p:tagLst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主题">
  <a:themeElements>
    <a:clrScheme name="自定义 10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C00000"/>
      </a:accent1>
      <a:accent2>
        <a:srgbClr val="C00000"/>
      </a:accent2>
      <a:accent3>
        <a:srgbClr val="C00000"/>
      </a:accent3>
      <a:accent4>
        <a:srgbClr val="C00000"/>
      </a:accent4>
      <a:accent5>
        <a:srgbClr val="C00000"/>
      </a:accent5>
      <a:accent6>
        <a:srgbClr val="C00000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跋涉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  <a:fontScheme name="跋涉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跋涉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4435</TotalTime>
  <Words>1052</Words>
  <Application>Microsoft Office PowerPoint</Application>
  <PresentationFormat>全屏显示(16:9)</PresentationFormat>
  <Paragraphs>257</Paragraphs>
  <Slides>26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맑은 고딕</vt:lpstr>
      <vt:lpstr>宋体</vt:lpstr>
      <vt:lpstr>微软雅黑</vt:lpstr>
      <vt:lpstr>微软雅黑 Light</vt:lpstr>
      <vt:lpstr>Arial</vt:lpstr>
      <vt:lpstr>Calibri</vt:lpstr>
      <vt:lpstr>Impact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牛NIU</cp:lastModifiedBy>
  <cp:revision>555</cp:revision>
  <dcterms:created xsi:type="dcterms:W3CDTF">2016-05-30T05:59:03Z</dcterms:created>
  <dcterms:modified xsi:type="dcterms:W3CDTF">2018-09-20T08:53:38Z</dcterms:modified>
</cp:coreProperties>
</file>