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sldIdLst>
    <p:sldId id="256" r:id="rId3"/>
    <p:sldId id="300" r:id="rId4"/>
    <p:sldId id="304" r:id="rId5"/>
    <p:sldId id="318" r:id="rId6"/>
    <p:sldId id="319" r:id="rId7"/>
    <p:sldId id="323" r:id="rId8"/>
    <p:sldId id="322" r:id="rId9"/>
    <p:sldId id="324" r:id="rId10"/>
    <p:sldId id="326" r:id="rId11"/>
    <p:sldId id="325" r:id="rId12"/>
    <p:sldId id="311" r:id="rId13"/>
    <p:sldId id="316" r:id="rId14"/>
    <p:sldId id="320" r:id="rId15"/>
    <p:sldId id="31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C90"/>
    <a:srgbClr val="3A927D"/>
    <a:srgbClr val="164770"/>
    <a:srgbClr val="245A4D"/>
    <a:srgbClr val="66C2AC"/>
    <a:srgbClr val="257AC1"/>
    <a:srgbClr val="14436A"/>
    <a:srgbClr val="327E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56" y="-64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Header Placeholder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61F68E4-4063-4B4E-BEA4-8CF6E2779F7D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24580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4101" name="Notes Placeholder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12700" cmpd="sng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C3BCD2A-4A63-43E2-9561-EAD726DF8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963D9-6B80-4EAA-8C5F-35C2A40C422A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7B34A-55E8-4B6F-8B42-79BECB103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53EF5-5C18-44DB-80A9-64897C30CA80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9AAB7-F8DF-4F02-B8C5-81B2F143A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CD355-19DB-4A68-838B-C04A4E749A3B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61AC1-F566-4551-97BE-1C099CE2F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A7CD2-18C0-43B9-8967-F0B01805274A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78D5F-ADEE-4A89-8426-1F6814C21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56639-8E0C-4068-9984-81FE147447B0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4D8AC-BA55-41DE-A798-8C628FA9F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A6BE8-1791-448B-A85C-383FF4523B8C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801EA-E783-46BF-94C8-13C30AB7A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7D878-9D1A-4CC5-8E52-827F51783DAF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585C9-652A-459E-9DA6-408D1200D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1DEC3-E138-44B4-ADE3-C185B12F93A4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5CF73-1541-42B5-8EC5-52D12E051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37D19-2903-4F61-BFE2-24A7902FBD71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0BAEE-E313-4EAB-90C9-C012F0DB3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DE50F-C58F-4FB1-8FE2-E01E10103DC0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84E51-6CEA-4B2B-871A-0C5298013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6439E-9EC6-43C2-A8B3-5629B05424F4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C6096-23CC-46B3-BBA8-336334D5D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25EA8-4247-4ED0-A74D-3AB992DB2778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565C8-0232-46C6-9131-A473438FB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F71E9-C53C-479B-9704-7CDB4414A7E7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CB54E-E2C8-4FF4-98B4-1CA1EAC0B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5B7CC-5F40-49F7-96C9-DA28603AAC2A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0FAA1-CED7-414E-901D-ED68AA279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AFAE-1989-408D-984F-303D4BE6BD11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1CB42-A322-4E7C-ABDC-40B905DAD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34F11-ED9D-4CDB-B43E-73EEFA51B633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FDB20-EB7E-47CF-9814-C5EDBC2CE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80583-1CCE-4BD3-82F8-D5C651295B9D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0B569-6DDC-4B01-99BD-A1AF72252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B92D6-E445-4C80-978C-CEE24F6A682B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7690B-64A1-4B50-8801-4EAB16FD4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BF2D1-A401-4E94-B7CC-EC2D0FE0EB2B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80E6-313D-474C-B5C6-021EE97A4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5BC92-802E-4482-928A-5AEECA4EFFC8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DCE1E-6E95-4F28-9822-D771269C4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7D96E-0E1F-48C6-93CE-995861AB21E9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93E5-D10F-4579-9CBD-E49B451C7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BE193-7018-4545-9F77-695F356B7990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37E1F-4FD9-47FD-A39A-3EBC5C292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3763"/>
                </a:solidFill>
                <a:latin typeface="+mn-lt"/>
              </a:defRPr>
            </a:lvl1pPr>
          </a:lstStyle>
          <a:p>
            <a:pPr>
              <a:defRPr/>
            </a:pPr>
            <a:fld id="{D46404FC-89DB-42C5-9D44-1412A8DE7065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102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3763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3763"/>
                </a:solidFill>
                <a:latin typeface="+mn-lt"/>
              </a:defRPr>
            </a:lvl1pPr>
          </a:lstStyle>
          <a:p>
            <a:pPr>
              <a:defRPr/>
            </a:pPr>
            <a:fld id="{FACB6B20-47C6-4899-A50A-8C6D1627B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477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4770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4770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4770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4770"/>
          </a:solidFill>
          <a:latin typeface="Century Gothic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4770"/>
          </a:solidFill>
          <a:latin typeface="Century Gothic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4770"/>
          </a:solidFill>
          <a:latin typeface="Century Gothic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4770"/>
          </a:solidFill>
          <a:latin typeface="Century Gothic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4770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1C5C9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1C5C9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1C5C9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1C5C9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C5C9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C5C9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C5C9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C5C9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C5C90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3763"/>
                </a:solidFill>
                <a:latin typeface="+mn-lt"/>
              </a:defRPr>
            </a:lvl1pPr>
          </a:lstStyle>
          <a:p>
            <a:pPr>
              <a:defRPr/>
            </a:pPr>
            <a:fld id="{0978A1C7-DD70-4163-B0F9-DB70FCC433C1}" type="datetimeFigureOut">
              <a:rPr lang="en-US"/>
              <a:pPr>
                <a:defRPr/>
              </a:pPr>
              <a:t>9/14/2018</a:t>
            </a:fld>
            <a:endParaRPr lang="en-US"/>
          </a:p>
        </p:txBody>
      </p:sp>
      <p:sp>
        <p:nvSpPr>
          <p:cNvPr id="205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3763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3763"/>
                </a:solidFill>
                <a:latin typeface="+mn-lt"/>
              </a:defRPr>
            </a:lvl1pPr>
          </a:lstStyle>
          <a:p>
            <a:pPr>
              <a:defRPr/>
            </a:pPr>
            <a:fld id="{DBF15462-73C0-4C31-8727-5DCDF6FAD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477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4770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4770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4770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4770"/>
          </a:solidFill>
          <a:latin typeface="Century Gothic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4770"/>
          </a:solidFill>
          <a:latin typeface="Century Gothic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4770"/>
          </a:solidFill>
          <a:latin typeface="Century Gothic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4770"/>
          </a:solidFill>
          <a:latin typeface="Century Gothic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64770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1C5C9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1C5C9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1C5C9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1C5C9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C5C9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C5C9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C5C9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C5C9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1C5C90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/>
          <p:cNvSpPr>
            <a:spLocks noGrp="1"/>
          </p:cNvSpPr>
          <p:nvPr>
            <p:ph type="subTitle" idx="4294967295"/>
          </p:nvPr>
        </p:nvSpPr>
        <p:spPr>
          <a:xfrm>
            <a:off x="1331913" y="2060575"/>
            <a:ext cx="6400800" cy="3481388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ko-KR" altLang="en-US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ea typeface="Batang" pitchFamily="18" charset="-127"/>
              </a:rPr>
              <a:t>한국 현대 문학 작품과 감상</a:t>
            </a:r>
            <a:endParaRPr lang="en-US" altLang="ko-KR" sz="5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pPr marL="0" indent="0" algn="ctr" eaLnBrk="1" hangingPunct="1">
              <a:buFontTx/>
              <a:buNone/>
              <a:defRPr/>
            </a:pPr>
            <a:endParaRPr lang="ko-KR" alt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ea typeface="宋体" pitchFamily="2" charset="-122"/>
              </a:rPr>
              <a:t>对外经济贸易大学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ea typeface="宋体" pitchFamily="2" charset="-122"/>
              </a:rPr>
              <a:t>徐永彬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ko-KR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endParaRPr lang="zh-CN" alt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099" name="Picture 4" descr="top_le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436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ctr"/>
            <a:r>
              <a:rPr lang="en-US" altLang="ko-KR" sz="1400" b="0" dirty="0" smtClean="0"/>
              <a:t>.</a:t>
            </a:r>
            <a:br>
              <a:rPr lang="en-US" altLang="ko-KR" sz="1400" b="0" dirty="0" smtClean="0"/>
            </a:br>
            <a:endParaRPr lang="zh-CN" altLang="en-US" sz="1400" dirty="0" smtClean="0">
              <a:ea typeface="宋体" pitchFamily="2" charset="-122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ko-KR" altLang="en-US" b="1" dirty="0" smtClean="0">
                <a:latin typeface="Batang" pitchFamily="18" charset="-127"/>
                <a:ea typeface="宋体" pitchFamily="2" charset="-122"/>
              </a:rPr>
              <a:t>여로형 소설의 특징</a:t>
            </a:r>
            <a:endParaRPr lang="zh-CN" altLang="en-US" b="1" dirty="0" smtClean="0">
              <a:latin typeface="Batang" pitchFamily="18" charset="-127"/>
              <a:ea typeface="宋体" pitchFamily="2" charset="-122"/>
            </a:endParaRPr>
          </a:p>
          <a:p>
            <a:pPr marL="609600" indent="-609600">
              <a:buFontTx/>
              <a:buNone/>
            </a:pPr>
            <a:r>
              <a:rPr lang="zh-CN" altLang="en-US" b="1" dirty="0" smtClean="0">
                <a:latin typeface="Batang" pitchFamily="18" charset="-127"/>
                <a:ea typeface="Batang" pitchFamily="18" charset="-127"/>
              </a:rPr>
              <a:t>          </a:t>
            </a:r>
            <a:r>
              <a:rPr lang="en-US" altLang="zh-CN" b="1" dirty="0" smtClean="0">
                <a:latin typeface="Batang" pitchFamily="18" charset="-127"/>
                <a:ea typeface="Batang" pitchFamily="18" charset="-127"/>
              </a:rPr>
              <a:t>(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출발과 회귀 </a:t>
            </a:r>
            <a:r>
              <a:rPr lang="en-US" altLang="zh-CN" b="1" dirty="0" smtClean="0">
                <a:latin typeface="Batang" pitchFamily="18" charset="-127"/>
                <a:ea typeface="Batang" pitchFamily="18" charset="-127"/>
              </a:rPr>
              <a:t>–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여관의 중요성</a:t>
            </a:r>
            <a:r>
              <a:rPr lang="en-US" altLang="zh-CN" b="1" dirty="0" smtClean="0">
                <a:latin typeface="Batang" pitchFamily="18" charset="-127"/>
                <a:ea typeface="Batang" pitchFamily="18" charset="-127"/>
              </a:rPr>
              <a:t>)</a:t>
            </a:r>
          </a:p>
          <a:p>
            <a:pPr marL="609600" indent="-609600">
              <a:buFontTx/>
              <a:buNone/>
            </a:pPr>
            <a:endParaRPr lang="en-US" altLang="zh-CN" b="1" dirty="0" smtClean="0">
              <a:latin typeface="Batang" pitchFamily="18" charset="-127"/>
              <a:ea typeface="Batang" pitchFamily="18" charset="-127"/>
            </a:endParaRPr>
          </a:p>
          <a:p>
            <a:pPr marL="609600" indent="-609600">
              <a:buFontTx/>
              <a:buNone/>
            </a:pP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용머리재</a:t>
            </a:r>
            <a:r>
              <a:rPr lang="zh-CN" altLang="en-US" sz="2800" b="1" dirty="0" smtClean="0">
                <a:latin typeface="Batang" pitchFamily="18" charset="-127"/>
                <a:ea typeface="Batang" pitchFamily="18" charset="-127"/>
              </a:rPr>
              <a:t>→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외나무다리</a:t>
            </a:r>
            <a:r>
              <a:rPr lang="zh-CN" altLang="en-US" sz="2800" b="1" dirty="0" smtClean="0">
                <a:latin typeface="Batang" pitchFamily="18" charset="-127"/>
                <a:ea typeface="Batang" pitchFamily="18" charset="-127"/>
              </a:rPr>
              <a:t>→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주막→시장</a:t>
            </a:r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(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고등어</a:t>
            </a:r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)</a:t>
            </a:r>
            <a:r>
              <a:rPr lang="en-US" altLang="zh-CN" sz="2800" b="1" dirty="0" smtClean="0">
                <a:latin typeface="Batang" pitchFamily="18" charset="-127"/>
                <a:ea typeface="Batang" pitchFamily="18" charset="-127"/>
              </a:rPr>
              <a:t>→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기차역</a:t>
            </a:r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(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대합실</a:t>
            </a:r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)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zh-CN" altLang="en-US" sz="2800" b="1" dirty="0" smtClean="0">
                <a:latin typeface="Batang" pitchFamily="18" charset="-127"/>
                <a:ea typeface="Batang" pitchFamily="18" charset="-127"/>
              </a:rPr>
              <a:t>→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주막</a:t>
            </a:r>
            <a:r>
              <a:rPr lang="zh-CN" altLang="en-US" sz="2800" b="1" dirty="0" smtClean="0">
                <a:latin typeface="Batang" pitchFamily="18" charset="-127"/>
                <a:ea typeface="Batang" pitchFamily="18" charset="-127"/>
              </a:rPr>
              <a:t>→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외나무다리</a:t>
            </a:r>
            <a:r>
              <a:rPr lang="zh-CN" altLang="en-US" sz="2800" b="1" dirty="0" smtClean="0">
                <a:latin typeface="Batang" pitchFamily="18" charset="-127"/>
                <a:ea typeface="Batang" pitchFamily="18" charset="-127"/>
              </a:rPr>
              <a:t>→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용머리재</a:t>
            </a:r>
            <a:r>
              <a:rPr lang="en-US" altLang="zh-CN" sz="2800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zh-CN" altLang="en-US" sz="2800" b="1" dirty="0" smtClean="0">
              <a:latin typeface="Batang" pitchFamily="18" charset="-127"/>
              <a:ea typeface="宋体" pitchFamily="2" charset="-122"/>
            </a:endParaRPr>
          </a:p>
          <a:p>
            <a:endParaRPr lang="en-US" altLang="zh-CN" dirty="0" smtClean="0">
              <a:ea typeface="宋体" pitchFamily="2" charset="-122"/>
            </a:endParaRPr>
          </a:p>
          <a:p>
            <a:pPr>
              <a:buFontTx/>
              <a:buNone/>
            </a:pPr>
            <a:endParaRPr lang="zh-CN" altLang="en-US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b="1" dirty="0" smtClean="0">
                <a:ea typeface="宋体" pitchFamily="2" charset="-122"/>
              </a:rPr>
              <a:t>考验的象征性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ko-KR" altLang="en-US" dirty="0" smtClean="0">
                <a:ea typeface="Gulim" pitchFamily="34" charset="-127"/>
              </a:rPr>
              <a:t>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 smtClean="0">
                <a:ea typeface="宋体" pitchFamily="2" charset="-122"/>
              </a:rPr>
              <a:t>独木桥（</a:t>
            </a:r>
            <a:r>
              <a:rPr lang="en-US" altLang="zh-CN" dirty="0" err="1" smtClean="0">
                <a:ea typeface="宋体" pitchFamily="2" charset="-122"/>
              </a:rPr>
              <a:t>dari</a:t>
            </a:r>
            <a:r>
              <a:rPr lang="en-US" altLang="zh-CN" dirty="0" smtClean="0">
                <a:ea typeface="宋体" pitchFamily="2" charset="-122"/>
              </a:rPr>
              <a:t>)</a:t>
            </a:r>
            <a:r>
              <a:rPr lang="en-US" altLang="zh-CN" dirty="0" smtClean="0">
                <a:ea typeface="Gulim" pitchFamily="34" charset="-127"/>
              </a:rPr>
              <a:t> – </a:t>
            </a:r>
            <a:r>
              <a:rPr lang="zh-CN" altLang="en-US" dirty="0" smtClean="0">
                <a:ea typeface="宋体" pitchFamily="2" charset="-122"/>
              </a:rPr>
              <a:t>儿子朴镇秀的独腿（</a:t>
            </a:r>
            <a:r>
              <a:rPr lang="en-US" altLang="zh-CN" dirty="0" err="1" smtClean="0">
                <a:ea typeface="宋体" pitchFamily="2" charset="-122"/>
              </a:rPr>
              <a:t>dari</a:t>
            </a:r>
            <a:r>
              <a:rPr lang="en-US" altLang="zh-CN" dirty="0" smtClean="0">
                <a:ea typeface="宋体" pitchFamily="2" charset="-122"/>
              </a:rPr>
              <a:t>)</a:t>
            </a:r>
            <a:r>
              <a:rPr lang="en-US" altLang="zh-CN" dirty="0" smtClean="0">
                <a:ea typeface="Gulim" pitchFamily="34" charset="-127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 smtClean="0">
                <a:ea typeface="宋体" pitchFamily="2" charset="-122"/>
              </a:rPr>
              <a:t>鲅鱼</a:t>
            </a:r>
            <a:r>
              <a:rPr lang="ko-KR" altLang="en-US" dirty="0" smtClean="0">
                <a:ea typeface="Gulim" pitchFamily="34" charset="-127"/>
              </a:rPr>
              <a:t> </a:t>
            </a:r>
            <a:r>
              <a:rPr lang="zh-CN" altLang="en-US" dirty="0" smtClean="0">
                <a:ea typeface="宋体" pitchFamily="2" charset="-122"/>
              </a:rPr>
              <a:t>（</a:t>
            </a:r>
            <a:r>
              <a:rPr lang="en-US" altLang="zh-CN" dirty="0" smtClean="0">
                <a:ea typeface="宋体" pitchFamily="2" charset="-122"/>
              </a:rPr>
              <a:t>son</a:t>
            </a:r>
            <a:r>
              <a:rPr lang="zh-CN" altLang="en-US" dirty="0" smtClean="0">
                <a:ea typeface="宋体" pitchFamily="2" charset="-122"/>
              </a:rPr>
              <a:t>）</a:t>
            </a:r>
            <a:r>
              <a:rPr lang="en-US" altLang="zh-CN" dirty="0" smtClean="0">
                <a:ea typeface="Gulim" pitchFamily="34" charset="-127"/>
              </a:rPr>
              <a:t>– </a:t>
            </a:r>
            <a:r>
              <a:rPr lang="zh-CN" altLang="en-US" dirty="0" smtClean="0">
                <a:ea typeface="宋体" pitchFamily="2" charset="-122"/>
              </a:rPr>
              <a:t>父亲朴万道的独臂（</a:t>
            </a:r>
            <a:r>
              <a:rPr lang="en-US" altLang="zh-CN" dirty="0" smtClean="0">
                <a:ea typeface="宋体" pitchFamily="2" charset="-122"/>
              </a:rPr>
              <a:t>son</a:t>
            </a:r>
            <a:r>
              <a:rPr lang="zh-CN" altLang="en-US" dirty="0" smtClean="0">
                <a:ea typeface="宋体" pitchFamily="2" charset="-122"/>
              </a:rPr>
              <a:t>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 smtClean="0">
                <a:ea typeface="宋体" pitchFamily="2" charset="-122"/>
              </a:rPr>
              <a:t>其他</a:t>
            </a:r>
            <a:r>
              <a:rPr lang="en-US" altLang="zh-CN" dirty="0" smtClean="0">
                <a:ea typeface="Gulim" pitchFamily="34" charset="-127"/>
              </a:rPr>
              <a:t>: </a:t>
            </a:r>
            <a:r>
              <a:rPr lang="zh-CN" altLang="en-US" dirty="0" smtClean="0">
                <a:ea typeface="宋体" pitchFamily="2" charset="-122"/>
              </a:rPr>
              <a:t>出故障的挂钟</a:t>
            </a:r>
            <a:r>
              <a:rPr lang="en-US" altLang="zh-CN" dirty="0" smtClean="0">
                <a:ea typeface="Gulim" pitchFamily="34" charset="-127"/>
              </a:rPr>
              <a:t>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ko-KR" altLang="en-US" dirty="0" smtClean="0">
                <a:ea typeface="Gulim" pitchFamily="34" charset="-127"/>
              </a:rPr>
              <a:t>         </a:t>
            </a:r>
            <a:r>
              <a:rPr lang="zh-CN" altLang="en-US" dirty="0" smtClean="0">
                <a:ea typeface="宋体" pitchFamily="2" charset="-122"/>
              </a:rPr>
              <a:t>龙头岭</a:t>
            </a:r>
            <a:r>
              <a:rPr lang="en-US" altLang="zh-CN" dirty="0" smtClean="0">
                <a:ea typeface="Gulim" pitchFamily="34" charset="-127"/>
              </a:rPr>
              <a:t>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ko-KR" altLang="en-US" dirty="0" smtClean="0">
                <a:ea typeface="Gulim" pitchFamily="34" charset="-127"/>
              </a:rPr>
              <a:t>         </a:t>
            </a:r>
            <a:r>
              <a:rPr lang="zh-CN" altLang="en-US" dirty="0" smtClean="0">
                <a:ea typeface="宋体" pitchFamily="2" charset="-122"/>
              </a:rPr>
              <a:t>酒馆</a:t>
            </a:r>
            <a:r>
              <a:rPr lang="en-US" altLang="zh-CN" dirty="0" smtClean="0">
                <a:ea typeface="Gulim" pitchFamily="34" charset="-127"/>
              </a:rPr>
              <a:t>(</a:t>
            </a:r>
            <a:r>
              <a:rPr lang="zh-CN" altLang="en-US" dirty="0" smtClean="0">
                <a:ea typeface="宋体" pitchFamily="2" charset="-122"/>
              </a:rPr>
              <a:t>前后的对比</a:t>
            </a:r>
            <a:r>
              <a:rPr lang="en-US" altLang="zh-CN" dirty="0" smtClean="0">
                <a:ea typeface="Gulim" pitchFamily="34" charset="-127"/>
              </a:rPr>
              <a:t>)</a:t>
            </a:r>
            <a:endParaRPr lang="en-US" altLang="zh-CN" u="sng" dirty="0" smtClean="0">
              <a:ea typeface="Gulim" pitchFamily="34" charset="-127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zh-CN" dirty="0" smtClean="0">
                <a:ea typeface="Gulim" pitchFamily="34" charset="-127"/>
              </a:rPr>
              <a:t> </a:t>
            </a:r>
            <a:endParaRPr lang="zh-CN" altLang="en-US" dirty="0" smtClean="0">
              <a:ea typeface="Gulim" pitchFamily="34" charset="-127"/>
            </a:endParaRPr>
          </a:p>
        </p:txBody>
      </p:sp>
      <p:pic>
        <p:nvPicPr>
          <p:cNvPr id="19459" name="Picture 4" descr="top_le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436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ea typeface="宋体" pitchFamily="2" charset="-122"/>
              </a:rPr>
              <a:t>하나코는 없다</a:t>
            </a:r>
            <a:endParaRPr lang="zh-CN" altLang="en-US" smtClean="0">
              <a:ea typeface="宋体" pitchFamily="2" charset="-122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J</a:t>
            </a:r>
            <a:r>
              <a:rPr lang="zh-CN" altLang="en-US" dirty="0" smtClean="0">
                <a:ea typeface="宋体" pitchFamily="2" charset="-122"/>
              </a:rPr>
              <a:t>、</a:t>
            </a:r>
            <a:r>
              <a:rPr lang="en-US" altLang="zh-CN" dirty="0" smtClean="0">
                <a:ea typeface="宋体" pitchFamily="2" charset="-122"/>
              </a:rPr>
              <a:t>K</a:t>
            </a:r>
            <a:r>
              <a:rPr lang="zh-CN" altLang="en-US" dirty="0" smtClean="0">
                <a:ea typeface="宋体" pitchFamily="2" charset="-122"/>
              </a:rPr>
              <a:t>、</a:t>
            </a:r>
            <a:r>
              <a:rPr lang="en-US" altLang="zh-CN" dirty="0" smtClean="0">
                <a:ea typeface="宋体" pitchFamily="2" charset="-122"/>
              </a:rPr>
              <a:t>L</a:t>
            </a:r>
            <a:r>
              <a:rPr lang="zh-CN" altLang="en-US" dirty="0" smtClean="0">
                <a:ea typeface="宋体" pitchFamily="2" charset="-122"/>
              </a:rPr>
              <a:t>、</a:t>
            </a:r>
            <a:r>
              <a:rPr lang="en-US" altLang="zh-CN" dirty="0" smtClean="0">
                <a:ea typeface="宋体" pitchFamily="2" charset="-122"/>
              </a:rPr>
              <a:t>H</a:t>
            </a:r>
            <a:r>
              <a:rPr lang="ko-KR" altLang="en-US" dirty="0" smtClean="0">
                <a:ea typeface="宋体" pitchFamily="2" charset="-122"/>
              </a:rPr>
              <a:t>등 남자 주인공들의 익명성</a:t>
            </a:r>
            <a:endParaRPr lang="zh-CN" altLang="en-US" dirty="0" smtClean="0">
              <a:ea typeface="宋体" pitchFamily="2" charset="-122"/>
            </a:endParaRPr>
          </a:p>
          <a:p>
            <a:r>
              <a:rPr lang="ko-KR" altLang="en-US" dirty="0" smtClean="0">
                <a:ea typeface="宋体" pitchFamily="2" charset="-122"/>
              </a:rPr>
              <a:t>장진자</a:t>
            </a:r>
            <a:r>
              <a:rPr lang="zh-CN" altLang="en-US" dirty="0" smtClean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--- </a:t>
            </a:r>
            <a:r>
              <a:rPr lang="ko-KR" altLang="en-US" dirty="0" smtClean="0">
                <a:ea typeface="宋体" pitchFamily="2" charset="-122"/>
              </a:rPr>
              <a:t>하나코</a:t>
            </a:r>
            <a:endParaRPr lang="en-US" altLang="zh-CN" dirty="0" smtClean="0">
              <a:ea typeface="宋体" pitchFamily="2" charset="-122"/>
            </a:endParaRPr>
          </a:p>
          <a:p>
            <a:pPr>
              <a:buFontTx/>
              <a:buNone/>
            </a:pPr>
            <a:r>
              <a:rPr lang="en-US" altLang="zh-CN" dirty="0" smtClean="0">
                <a:ea typeface="宋体" pitchFamily="2" charset="-122"/>
              </a:rPr>
              <a:t> </a:t>
            </a:r>
            <a:endParaRPr lang="zh-CN" altLang="en-US" dirty="0" smtClean="0">
              <a:ea typeface="宋体" pitchFamily="2" charset="-122"/>
            </a:endParaRPr>
          </a:p>
          <a:p>
            <a:pPr>
              <a:buFontTx/>
              <a:buNone/>
            </a:pPr>
            <a:r>
              <a:rPr lang="zh-CN" altLang="en-US" dirty="0" smtClean="0">
                <a:ea typeface="宋体" pitchFamily="2" charset="-122"/>
              </a:rPr>
              <a:t>   </a:t>
            </a:r>
            <a:r>
              <a:rPr lang="ko-KR" altLang="en-US" dirty="0" smtClean="0">
                <a:ea typeface="宋体" pitchFamily="2" charset="-122"/>
              </a:rPr>
              <a:t>실명과 별명</a:t>
            </a:r>
            <a:endParaRPr lang="en-US" altLang="zh-CN" dirty="0" smtClean="0">
              <a:ea typeface="宋体" pitchFamily="2" charset="-122"/>
            </a:endParaRPr>
          </a:p>
          <a:p>
            <a:pPr>
              <a:buFontTx/>
              <a:buNone/>
            </a:pPr>
            <a:r>
              <a:rPr lang="en-US" altLang="zh-CN" dirty="0" smtClean="0">
                <a:ea typeface="宋体" pitchFamily="2" charset="-122"/>
              </a:rPr>
              <a:t>   </a:t>
            </a:r>
            <a:r>
              <a:rPr lang="ko-KR" altLang="en-US" dirty="0" smtClean="0">
                <a:ea typeface="宋体" pitchFamily="2" charset="-122"/>
              </a:rPr>
              <a:t>실상과 허상</a:t>
            </a:r>
            <a:endParaRPr lang="zh-CN" altLang="en-US" dirty="0" smtClean="0">
              <a:ea typeface="宋体" pitchFamily="2" charset="-122"/>
            </a:endParaRPr>
          </a:p>
          <a:p>
            <a:endParaRPr lang="zh-CN" altLang="en-US" dirty="0" smtClean="0">
              <a:ea typeface="宋体" pitchFamily="2" charset="-122"/>
            </a:endParaRPr>
          </a:p>
          <a:p>
            <a:endParaRPr lang="en-US" altLang="zh-CN" dirty="0" smtClean="0">
              <a:ea typeface="宋体" pitchFamily="2" charset="-122"/>
            </a:endParaRPr>
          </a:p>
          <a:p>
            <a:pPr>
              <a:buFontTx/>
              <a:buNone/>
            </a:pPr>
            <a:endParaRPr lang="zh-CN" altLang="en-US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xfrm>
            <a:off x="357188" y="928688"/>
            <a:ext cx="8229600" cy="1084262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mtClean="0">
                <a:latin typeface="Batang" pitchFamily="18" charset="-127"/>
                <a:ea typeface="Batang" pitchFamily="18" charset="-127"/>
              </a:rPr>
              <a:t>너와 나만의 시간</a:t>
            </a:r>
            <a:endParaRPr lang="zh-CN" altLang="en-US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285750" y="1928813"/>
            <a:ext cx="8229600" cy="470058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ko-KR" sz="2800" b="1" smtClean="0">
                <a:ea typeface="宋体" pitchFamily="2" charset="-122"/>
              </a:rPr>
              <a:t>1. </a:t>
            </a:r>
            <a:r>
              <a:rPr lang="ko-KR" altLang="en-US" sz="2800" b="1" smtClean="0">
                <a:ea typeface="宋体" pitchFamily="2" charset="-122"/>
              </a:rPr>
              <a:t>가장 큰 의문</a:t>
            </a:r>
            <a:r>
              <a:rPr lang="en-US" altLang="ko-KR" sz="2800" b="1" smtClean="0">
                <a:ea typeface="宋体" pitchFamily="2" charset="-122"/>
              </a:rPr>
              <a:t>: </a:t>
            </a:r>
            <a:endParaRPr lang="en-US" altLang="zh-CN" sz="2800" b="1" smtClean="0">
              <a:ea typeface="宋体" pitchFamily="2" charset="-122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ko-KR" altLang="en-US" sz="2800" b="1" smtClean="0">
                <a:ea typeface="宋体" pitchFamily="2" charset="-122"/>
              </a:rPr>
              <a:t>       주대위는 살았을까 죽었을까</a:t>
            </a:r>
            <a:r>
              <a:rPr lang="en-US" altLang="ko-KR" sz="2800" b="1" smtClean="0">
                <a:ea typeface="宋体" pitchFamily="2" charset="-122"/>
              </a:rPr>
              <a:t>?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zh-CN" sz="2800" b="1" smtClean="0">
              <a:ea typeface="宋体" pitchFamily="2" charset="-122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zh-CN" sz="2800" b="1" smtClean="0">
                <a:ea typeface="宋体" pitchFamily="2" charset="-122"/>
              </a:rPr>
              <a:t>2. </a:t>
            </a:r>
            <a:r>
              <a:rPr lang="ko-KR" altLang="en-US" sz="2800" b="1" smtClean="0">
                <a:ea typeface="宋体" pitchFamily="2" charset="-122"/>
              </a:rPr>
              <a:t>여기에서 </a:t>
            </a:r>
            <a:r>
              <a:rPr lang="en-US" altLang="ko-KR" sz="2800" b="1" smtClean="0">
                <a:ea typeface="宋体" pitchFamily="2" charset="-122"/>
              </a:rPr>
              <a:t>&lt;</a:t>
            </a:r>
            <a:r>
              <a:rPr lang="ko-KR" altLang="en-US" sz="2800" b="1" smtClean="0">
                <a:ea typeface="宋体" pitchFamily="2" charset="-122"/>
              </a:rPr>
              <a:t>너</a:t>
            </a:r>
            <a:r>
              <a:rPr lang="en-US" altLang="ko-KR" sz="2800" b="1" smtClean="0">
                <a:ea typeface="宋体" pitchFamily="2" charset="-122"/>
              </a:rPr>
              <a:t>&gt;</a:t>
            </a:r>
            <a:r>
              <a:rPr lang="ko-KR" altLang="en-US" sz="2800" b="1" smtClean="0">
                <a:ea typeface="宋体" pitchFamily="2" charset="-122"/>
              </a:rPr>
              <a:t>와 </a:t>
            </a:r>
            <a:r>
              <a:rPr lang="en-US" altLang="ko-KR" sz="2800" b="1" smtClean="0">
                <a:ea typeface="宋体" pitchFamily="2" charset="-122"/>
              </a:rPr>
              <a:t>&lt;</a:t>
            </a:r>
            <a:r>
              <a:rPr lang="ko-KR" altLang="en-US" sz="2800" b="1" smtClean="0">
                <a:ea typeface="宋体" pitchFamily="2" charset="-122"/>
              </a:rPr>
              <a:t>나</a:t>
            </a:r>
            <a:r>
              <a:rPr lang="en-US" altLang="ko-KR" sz="2800" b="1" smtClean="0">
                <a:ea typeface="宋体" pitchFamily="2" charset="-122"/>
              </a:rPr>
              <a:t>&gt;</a:t>
            </a:r>
            <a:r>
              <a:rPr lang="ko-KR" altLang="en-US" sz="2800" b="1" smtClean="0">
                <a:ea typeface="宋体" pitchFamily="2" charset="-122"/>
              </a:rPr>
              <a:t>는 누구인가</a:t>
            </a:r>
            <a:r>
              <a:rPr lang="en-US" altLang="ko-KR" sz="2800" b="1" smtClean="0">
                <a:ea typeface="宋体" pitchFamily="2" charset="-122"/>
              </a:rPr>
              <a:t>?</a:t>
            </a:r>
            <a:endParaRPr lang="en-US" altLang="zh-CN" sz="2800" b="1" smtClean="0">
              <a:ea typeface="宋体" pitchFamily="2" charset="-122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zh-CN" sz="2800" b="1" smtClean="0">
              <a:ea typeface="宋体" pitchFamily="2" charset="-122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zh-CN" altLang="en-US" sz="2800" b="1" smtClean="0">
                <a:ea typeface="宋体" pitchFamily="2" charset="-122"/>
              </a:rPr>
              <a:t> </a:t>
            </a:r>
            <a:r>
              <a:rPr lang="ko-KR" altLang="en-US" sz="2800" b="1" smtClean="0">
                <a:ea typeface="宋体" pitchFamily="2" charset="-122"/>
              </a:rPr>
              <a:t>주대위</a:t>
            </a:r>
            <a:r>
              <a:rPr lang="en-US" altLang="ko-KR" sz="2800" b="1" smtClean="0">
                <a:ea typeface="宋体" pitchFamily="2" charset="-122"/>
              </a:rPr>
              <a:t>(</a:t>
            </a:r>
            <a:r>
              <a:rPr lang="ko-KR" altLang="en-US" sz="2800" b="1" smtClean="0">
                <a:ea typeface="宋体" pitchFamily="2" charset="-122"/>
              </a:rPr>
              <a:t>朱</a:t>
            </a:r>
            <a:r>
              <a:rPr lang="en-US" altLang="ko-KR" sz="2800" b="1" smtClean="0">
                <a:ea typeface="宋体" pitchFamily="2" charset="-122"/>
              </a:rPr>
              <a:t>)</a:t>
            </a:r>
          </a:p>
          <a:p>
            <a:pPr algn="just" eaLnBrk="1" hangingPunct="1">
              <a:lnSpc>
                <a:spcPct val="90000"/>
              </a:lnSpc>
            </a:pPr>
            <a:r>
              <a:rPr lang="ko-KR" altLang="en-US" sz="2800" b="1" smtClean="0">
                <a:ea typeface="宋体" pitchFamily="2" charset="-122"/>
              </a:rPr>
              <a:t>현중위</a:t>
            </a:r>
            <a:r>
              <a:rPr lang="en-US" altLang="ko-KR" sz="2800" b="1" smtClean="0">
                <a:ea typeface="宋体" pitchFamily="2" charset="-122"/>
              </a:rPr>
              <a:t>(</a:t>
            </a:r>
            <a:r>
              <a:rPr lang="ko-KR" altLang="en-US" sz="2800" b="1" smtClean="0">
                <a:ea typeface="宋体" pitchFamily="2" charset="-122"/>
              </a:rPr>
              <a:t>玄</a:t>
            </a:r>
            <a:r>
              <a:rPr lang="en-US" altLang="ko-KR" sz="2800" b="1" smtClean="0">
                <a:ea typeface="宋体" pitchFamily="2" charset="-122"/>
              </a:rPr>
              <a:t>)</a:t>
            </a:r>
          </a:p>
          <a:p>
            <a:pPr algn="just" eaLnBrk="1" hangingPunct="1">
              <a:lnSpc>
                <a:spcPct val="90000"/>
              </a:lnSpc>
            </a:pPr>
            <a:r>
              <a:rPr lang="ko-KR" altLang="en-US" sz="2800" b="1" smtClean="0">
                <a:ea typeface="宋体" pitchFamily="2" charset="-122"/>
              </a:rPr>
              <a:t>김일등병</a:t>
            </a:r>
            <a:r>
              <a:rPr lang="en-US" altLang="ko-KR" sz="2800" b="1" smtClean="0">
                <a:ea typeface="宋体" pitchFamily="2" charset="-122"/>
              </a:rPr>
              <a:t>(</a:t>
            </a:r>
            <a:r>
              <a:rPr lang="ko-KR" altLang="en-US" sz="2800" b="1" smtClean="0">
                <a:ea typeface="宋体" pitchFamily="2" charset="-122"/>
              </a:rPr>
              <a:t>金</a:t>
            </a:r>
            <a:r>
              <a:rPr lang="en-US" altLang="ko-KR" sz="2800" b="1" smtClean="0">
                <a:ea typeface="宋体" pitchFamily="2" charset="-122"/>
              </a:rPr>
              <a:t>)</a:t>
            </a:r>
          </a:p>
          <a:p>
            <a:pPr algn="just" eaLnBrk="1" hangingPunct="1">
              <a:lnSpc>
                <a:spcPct val="90000"/>
              </a:lnSpc>
            </a:pPr>
            <a:endParaRPr lang="en-US" altLang="zh-CN" sz="2800" b="1" smtClean="0">
              <a:ea typeface="宋体" pitchFamily="2" charset="-122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ko-KR" sz="2800" b="1" smtClean="0">
                <a:ea typeface="宋体" pitchFamily="2" charset="-122"/>
              </a:rPr>
              <a:t>“</a:t>
            </a:r>
            <a:r>
              <a:rPr lang="ko-KR" altLang="en-US" sz="2800" b="1" smtClean="0">
                <a:ea typeface="宋体" pitchFamily="2" charset="-122"/>
              </a:rPr>
              <a:t>눈</a:t>
            </a:r>
            <a:r>
              <a:rPr lang="en-US" altLang="ko-KR" sz="2800" b="1" smtClean="0">
                <a:ea typeface="宋体" pitchFamily="2" charset="-122"/>
              </a:rPr>
              <a:t>”</a:t>
            </a:r>
            <a:r>
              <a:rPr lang="ko-KR" altLang="en-US" sz="2800" b="1" smtClean="0">
                <a:ea typeface="宋体" pitchFamily="2" charset="-122"/>
              </a:rPr>
              <a:t>의 상징성</a:t>
            </a:r>
            <a:endParaRPr lang="zh-CN" altLang="en-US" sz="2800" b="1" smtClean="0">
              <a:ea typeface="宋体" pitchFamily="2" charset="-122"/>
            </a:endParaRPr>
          </a:p>
        </p:txBody>
      </p:sp>
      <p:pic>
        <p:nvPicPr>
          <p:cNvPr id="21508" name="Picture 4" descr="top_le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436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>
          <a:xfrm>
            <a:off x="539750" y="2276475"/>
            <a:ext cx="8229600" cy="2232025"/>
          </a:xfrm>
        </p:spPr>
        <p:txBody>
          <a:bodyPr/>
          <a:lstStyle/>
          <a:p>
            <a:pPr eaLnBrk="1" hangingPunct="1"/>
            <a:r>
              <a:rPr lang="ko-KR" altLang="en-US" sz="6000" smtClean="0">
                <a:ea typeface="Gulim" pitchFamily="34" charset="-127"/>
              </a:rPr>
              <a:t>감 사 합 니 다 </a:t>
            </a:r>
            <a:r>
              <a:rPr lang="en-US" altLang="zh-CN" sz="6000" smtClean="0">
                <a:ea typeface="宋体" pitchFamily="2" charset="-122"/>
              </a:rPr>
              <a:t>!</a:t>
            </a:r>
          </a:p>
        </p:txBody>
      </p:sp>
      <p:pic>
        <p:nvPicPr>
          <p:cNvPr id="23555" name="Picture 4" descr="top_le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436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1412875"/>
            <a:ext cx="8291513" cy="1143000"/>
          </a:xfrm>
        </p:spPr>
        <p:txBody>
          <a:bodyPr/>
          <a:lstStyle/>
          <a:p>
            <a:pPr eaLnBrk="1" hangingPunct="1"/>
            <a:r>
              <a:rPr lang="ko-KR" altLang="en-US" sz="4000" smtClean="0">
                <a:latin typeface="Batang" pitchFamily="18" charset="-127"/>
                <a:ea typeface="Batang" pitchFamily="18" charset="-127"/>
              </a:rPr>
              <a:t>문학텍스트의 특징 </a:t>
            </a:r>
            <a:br>
              <a:rPr lang="ko-KR" altLang="en-US" sz="4000" smtClean="0">
                <a:latin typeface="Batang" pitchFamily="18" charset="-127"/>
                <a:ea typeface="Batang" pitchFamily="18" charset="-127"/>
              </a:rPr>
            </a:br>
            <a:endParaRPr lang="zh-CN" altLang="en-US" sz="4000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852738"/>
            <a:ext cx="8229600" cy="3273425"/>
          </a:xfrm>
        </p:spPr>
        <p:txBody>
          <a:bodyPr/>
          <a:lstStyle/>
          <a:p>
            <a:pPr eaLnBrk="1" hangingPunct="1"/>
            <a:r>
              <a:rPr lang="ko-KR" altLang="en-US" b="1" smtClean="0">
                <a:latin typeface="Batang" pitchFamily="18" charset="-127"/>
                <a:ea typeface="宋体" pitchFamily="2" charset="-122"/>
              </a:rPr>
              <a:t>텍스트의 신뢰성</a:t>
            </a:r>
            <a:endParaRPr lang="zh-CN" altLang="en-US" b="1" smtClean="0">
              <a:latin typeface="Batang" pitchFamily="18" charset="-127"/>
              <a:ea typeface="宋体" pitchFamily="2" charset="-122"/>
            </a:endParaRPr>
          </a:p>
          <a:p>
            <a:pPr eaLnBrk="1" hangingPunct="1"/>
            <a:r>
              <a:rPr lang="ko-KR" altLang="en-US" b="1" smtClean="0">
                <a:latin typeface="Batang" pitchFamily="18" charset="-127"/>
                <a:ea typeface="宋体" pitchFamily="2" charset="-122"/>
              </a:rPr>
              <a:t>텍스트의 안정성</a:t>
            </a:r>
            <a:endParaRPr lang="en-US" altLang="ko-KR" b="1" smtClean="0">
              <a:latin typeface="Batang" pitchFamily="18" charset="-127"/>
              <a:ea typeface="宋体" pitchFamily="2" charset="-122"/>
            </a:endParaRPr>
          </a:p>
          <a:p>
            <a:pPr eaLnBrk="1" hangingPunct="1"/>
            <a:r>
              <a:rPr lang="ko-KR" altLang="en-US" b="1" smtClean="0">
                <a:latin typeface="Batang" pitchFamily="18" charset="-127"/>
                <a:ea typeface="宋体" pitchFamily="2" charset="-122"/>
              </a:rPr>
              <a:t>텍스트의 문화성</a:t>
            </a:r>
            <a:endParaRPr lang="en-US" altLang="ko-KR" b="1" smtClean="0">
              <a:latin typeface="Batang" pitchFamily="18" charset="-127"/>
              <a:ea typeface="宋体" pitchFamily="2" charset="-122"/>
            </a:endParaRPr>
          </a:p>
          <a:p>
            <a:pPr eaLnBrk="1" hangingPunct="1"/>
            <a:r>
              <a:rPr lang="ko-KR" altLang="en-US" b="1" smtClean="0">
                <a:latin typeface="Batang" pitchFamily="18" charset="-127"/>
                <a:ea typeface="宋体" pitchFamily="2" charset="-122"/>
              </a:rPr>
              <a:t>텍스트의 교육성</a:t>
            </a:r>
            <a:r>
              <a:rPr lang="zh-CN" altLang="en-US" b="1" smtClean="0">
                <a:latin typeface="Batang" pitchFamily="18" charset="-127"/>
                <a:ea typeface="宋体" pitchFamily="2" charset="-122"/>
              </a:rPr>
              <a:t> </a:t>
            </a:r>
            <a:endParaRPr lang="ko-KR" altLang="en-US" b="1" smtClean="0">
              <a:latin typeface="Batang" pitchFamily="18" charset="-127"/>
              <a:ea typeface="Batang" pitchFamily="18" charset="-127"/>
            </a:endParaRPr>
          </a:p>
          <a:p>
            <a:pPr eaLnBrk="1" hangingPunct="1"/>
            <a:r>
              <a:rPr lang="ko-KR" altLang="en-US" b="1" smtClean="0">
                <a:latin typeface="Batang" pitchFamily="18" charset="-127"/>
                <a:ea typeface="宋体" pitchFamily="2" charset="-122"/>
              </a:rPr>
              <a:t>텍스트의 취미성</a:t>
            </a:r>
            <a:r>
              <a:rPr lang="zh-CN" altLang="en-US" b="1" smtClean="0">
                <a:latin typeface="Batang" pitchFamily="18" charset="-127"/>
                <a:ea typeface="宋体" pitchFamily="2" charset="-122"/>
              </a:rPr>
              <a:t> </a:t>
            </a:r>
          </a:p>
        </p:txBody>
      </p:sp>
      <p:pic>
        <p:nvPicPr>
          <p:cNvPr id="5124" name="Picture 4" descr="top_le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436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539750" y="1628775"/>
            <a:ext cx="8218488" cy="725488"/>
          </a:xfrm>
        </p:spPr>
        <p:txBody>
          <a:bodyPr/>
          <a:lstStyle/>
          <a:p>
            <a:pPr eaLnBrk="1" hangingPunct="1"/>
            <a:r>
              <a:rPr lang="ko-KR" altLang="en-US" sz="3200" smtClean="0">
                <a:latin typeface="Batang" pitchFamily="18" charset="-127"/>
                <a:ea typeface="Batang" pitchFamily="18" charset="-127"/>
              </a:rPr>
              <a:t>문학교육에 유용한 문학연구방법론</a:t>
            </a:r>
            <a:r>
              <a:rPr lang="ko-KR" altLang="en-US" sz="4000" smtClean="0">
                <a:latin typeface="Batang" pitchFamily="18" charset="-127"/>
                <a:ea typeface="Batang" pitchFamily="18" charset="-127"/>
              </a:rPr>
              <a:t/>
            </a:r>
            <a:br>
              <a:rPr lang="ko-KR" altLang="en-US" sz="4000" smtClean="0">
                <a:latin typeface="Batang" pitchFamily="18" charset="-127"/>
                <a:ea typeface="Batang" pitchFamily="18" charset="-127"/>
              </a:rPr>
            </a:br>
            <a:endParaRPr lang="zh-CN" altLang="en-US" sz="4000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2565400"/>
            <a:ext cx="8229600" cy="4022725"/>
          </a:xfrm>
        </p:spPr>
        <p:txBody>
          <a:bodyPr/>
          <a:lstStyle/>
          <a:p>
            <a:r>
              <a:rPr lang="ko-KR" altLang="en-US" sz="2800" b="1" dirty="0" smtClean="0">
                <a:ea typeface="Gulim" pitchFamily="34" charset="-127"/>
              </a:rPr>
              <a:t>정신분석학</a:t>
            </a:r>
            <a:r>
              <a:rPr lang="en-US" altLang="ko-KR" sz="2800" b="1" dirty="0" smtClean="0">
                <a:ea typeface="Gulim" pitchFamily="34" charset="-127"/>
              </a:rPr>
              <a:t>/</a:t>
            </a:r>
            <a:r>
              <a:rPr lang="ko-KR" altLang="en-US" sz="2800" b="1" dirty="0" smtClean="0">
                <a:ea typeface="Gulim" pitchFamily="34" charset="-127"/>
              </a:rPr>
              <a:t>신화비평</a:t>
            </a:r>
            <a:r>
              <a:rPr lang="en-US" altLang="ko-KR" sz="2800" b="1" dirty="0" smtClean="0">
                <a:ea typeface="Gulim" pitchFamily="34" charset="-127"/>
              </a:rPr>
              <a:t>(</a:t>
            </a:r>
            <a:r>
              <a:rPr lang="ko-KR" altLang="en-US" sz="2800" b="1" dirty="0" smtClean="0">
                <a:ea typeface="Gulim" pitchFamily="34" charset="-127"/>
              </a:rPr>
              <a:t>프로이드 </a:t>
            </a:r>
            <a:r>
              <a:rPr lang="en-US" altLang="ko-KR" sz="2800" b="1" dirty="0" smtClean="0">
                <a:ea typeface="Gulim" pitchFamily="34" charset="-127"/>
              </a:rPr>
              <a:t>/</a:t>
            </a:r>
            <a:r>
              <a:rPr lang="ko-KR" altLang="en-US" sz="2800" b="1" dirty="0" smtClean="0">
                <a:ea typeface="Gulim" pitchFamily="34" charset="-127"/>
              </a:rPr>
              <a:t>칼 융</a:t>
            </a:r>
            <a:r>
              <a:rPr lang="en-US" altLang="zh-CN" sz="2800" b="1" dirty="0" smtClean="0">
                <a:ea typeface="Gulim" pitchFamily="34" charset="-127"/>
              </a:rPr>
              <a:t>)</a:t>
            </a:r>
          </a:p>
          <a:p>
            <a:r>
              <a:rPr lang="ko-KR" altLang="en-US" sz="2800" b="1" dirty="0" smtClean="0">
                <a:ea typeface="Gulim" pitchFamily="34" charset="-127"/>
              </a:rPr>
              <a:t>수용미학</a:t>
            </a:r>
          </a:p>
          <a:p>
            <a:pPr>
              <a:buFontTx/>
              <a:buNone/>
            </a:pPr>
            <a:r>
              <a:rPr lang="ko-KR" altLang="en-US" sz="2800" b="1" dirty="0" smtClean="0">
                <a:ea typeface="Gulim" pitchFamily="34" charset="-127"/>
              </a:rPr>
              <a:t>    작가 → 작품 → 독자</a:t>
            </a:r>
          </a:p>
          <a:p>
            <a:r>
              <a:rPr lang="ko-KR" altLang="en-US" sz="2800" b="1" dirty="0" smtClean="0">
                <a:ea typeface="Gulim" pitchFamily="34" charset="-127"/>
              </a:rPr>
              <a:t>구조주의</a:t>
            </a:r>
            <a:r>
              <a:rPr lang="en-US" altLang="zh-CN" sz="2800" b="1" dirty="0" smtClean="0">
                <a:ea typeface="Gulim" pitchFamily="34" charset="-127"/>
              </a:rPr>
              <a:t>, </a:t>
            </a:r>
            <a:r>
              <a:rPr lang="ko-KR" altLang="en-US" sz="2800" b="1" dirty="0" smtClean="0">
                <a:ea typeface="Gulim" pitchFamily="34" charset="-127"/>
              </a:rPr>
              <a:t>해체주의</a:t>
            </a:r>
            <a:r>
              <a:rPr lang="en-US" altLang="zh-CN" sz="2800" b="1" dirty="0" smtClean="0">
                <a:ea typeface="Gulim" pitchFamily="34" charset="-127"/>
              </a:rPr>
              <a:t>, </a:t>
            </a:r>
            <a:r>
              <a:rPr lang="ko-KR" altLang="en-US" sz="2800" b="1" dirty="0" smtClean="0">
                <a:ea typeface="Gulim" pitchFamily="34" charset="-127"/>
              </a:rPr>
              <a:t>형식주의 문학이론   </a:t>
            </a:r>
            <a:r>
              <a:rPr lang="en-US" altLang="zh-CN" sz="2800" b="1" dirty="0" smtClean="0">
                <a:ea typeface="Gulim" pitchFamily="34" charset="-127"/>
              </a:rPr>
              <a:t>(</a:t>
            </a:r>
            <a:r>
              <a:rPr lang="ko-KR" altLang="en-US" sz="2800" b="1" dirty="0" smtClean="0">
                <a:ea typeface="Gulim" pitchFamily="34" charset="-127"/>
              </a:rPr>
              <a:t>낯설게하기이론 등</a:t>
            </a:r>
            <a:r>
              <a:rPr lang="en-US" altLang="zh-CN" sz="2800" b="1" dirty="0" smtClean="0">
                <a:ea typeface="Gulim" pitchFamily="34" charset="-127"/>
              </a:rPr>
              <a:t>)</a:t>
            </a:r>
          </a:p>
          <a:p>
            <a:pPr>
              <a:buFontTx/>
              <a:buNone/>
            </a:pPr>
            <a:r>
              <a:rPr lang="ko-KR" altLang="en-US" sz="2800" b="1" dirty="0" smtClean="0">
                <a:ea typeface="Gulim" pitchFamily="34" charset="-127"/>
              </a:rPr>
              <a:t>    이상의 </a:t>
            </a:r>
            <a:r>
              <a:rPr lang="en-US" altLang="zh-CN" sz="2800" b="1" dirty="0" smtClean="0">
                <a:ea typeface="Gulim" pitchFamily="34" charset="-127"/>
              </a:rPr>
              <a:t>&lt;</a:t>
            </a:r>
            <a:r>
              <a:rPr lang="ko-KR" altLang="en-US" sz="2800" b="1" dirty="0" smtClean="0">
                <a:ea typeface="Gulim" pitchFamily="34" charset="-127"/>
              </a:rPr>
              <a:t>오감도 시 제</a:t>
            </a:r>
            <a:r>
              <a:rPr lang="en-US" altLang="zh-CN" sz="2800" b="1" dirty="0" smtClean="0">
                <a:ea typeface="Gulim" pitchFamily="34" charset="-127"/>
              </a:rPr>
              <a:t>1</a:t>
            </a:r>
            <a:r>
              <a:rPr lang="ko-KR" altLang="en-US" sz="2800" b="1" dirty="0" smtClean="0">
                <a:ea typeface="Gulim" pitchFamily="34" charset="-127"/>
              </a:rPr>
              <a:t>호</a:t>
            </a:r>
            <a:r>
              <a:rPr lang="en-US" altLang="zh-CN" sz="2800" b="1" dirty="0" smtClean="0">
                <a:ea typeface="Gulim" pitchFamily="34" charset="-127"/>
              </a:rPr>
              <a:t>&gt;, &lt;</a:t>
            </a:r>
            <a:r>
              <a:rPr lang="ko-KR" altLang="en-US" sz="2800" b="1" dirty="0" smtClean="0">
                <a:ea typeface="Gulim" pitchFamily="34" charset="-127"/>
              </a:rPr>
              <a:t>거울</a:t>
            </a:r>
            <a:r>
              <a:rPr lang="en-US" altLang="zh-CN" sz="2800" b="1" dirty="0" smtClean="0">
                <a:ea typeface="Gulim" pitchFamily="34" charset="-127"/>
              </a:rPr>
              <a:t>&gt;</a:t>
            </a:r>
          </a:p>
          <a:p>
            <a:pPr>
              <a:buFontTx/>
              <a:buNone/>
            </a:pPr>
            <a:endParaRPr lang="ko-KR" altLang="en-US" sz="2800" b="1" dirty="0" smtClean="0">
              <a:ea typeface="Gulim" pitchFamily="34" charset="-127"/>
            </a:endParaRPr>
          </a:p>
          <a:p>
            <a:pPr>
              <a:buFontTx/>
              <a:buNone/>
            </a:pPr>
            <a:endParaRPr lang="ko-KR" altLang="en-US" sz="2800" b="1" dirty="0" smtClean="0">
              <a:ea typeface="Gulim" pitchFamily="34" charset="-127"/>
            </a:endParaRPr>
          </a:p>
        </p:txBody>
      </p:sp>
      <p:pic>
        <p:nvPicPr>
          <p:cNvPr id="6148" name="Picture 4" descr="top_le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436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928688"/>
            <a:ext cx="8229600" cy="1071562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mtClean="0">
                <a:latin typeface="Batang" pitchFamily="18" charset="-127"/>
                <a:ea typeface="Batang" pitchFamily="18" charset="-127"/>
              </a:rPr>
              <a:t>나룻배와 행인</a:t>
            </a:r>
            <a:endParaRPr lang="zh-CN" altLang="en-US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142875" y="1785938"/>
            <a:ext cx="8858250" cy="3835400"/>
          </a:xfrm>
        </p:spPr>
        <p:txBody>
          <a:bodyPr/>
          <a:lstStyle/>
          <a:p>
            <a:pPr latinLnBrk="1"/>
            <a:endParaRPr lang="en-US" altLang="ko-KR" sz="2400" smtClean="0">
              <a:ea typeface="Gulim" pitchFamily="34" charset="-127"/>
            </a:endParaRPr>
          </a:p>
          <a:p>
            <a:pPr latinLnBrk="1"/>
            <a:r>
              <a:rPr lang="ko-KR" altLang="en-US" sz="2400" smtClean="0">
                <a:ea typeface="Gulim" pitchFamily="34" charset="-127"/>
              </a:rPr>
              <a:t>나는 나룻배</a:t>
            </a:r>
            <a:r>
              <a:rPr lang="en-US" altLang="ko-KR" sz="2400" smtClean="0">
                <a:ea typeface="Gulim" pitchFamily="34" charset="-127"/>
              </a:rPr>
              <a:t>/</a:t>
            </a:r>
            <a:r>
              <a:rPr lang="ko-KR" altLang="en-US" sz="2400" smtClean="0">
                <a:ea typeface="Gulim" pitchFamily="34" charset="-127"/>
              </a:rPr>
              <a:t>당신은 행인</a:t>
            </a:r>
            <a:br>
              <a:rPr lang="ko-KR" altLang="en-US" sz="2400" smtClean="0">
                <a:ea typeface="Gulim" pitchFamily="34" charset="-127"/>
              </a:rPr>
            </a:br>
            <a:r>
              <a:rPr lang="ko-KR" altLang="en-US" sz="2400" smtClean="0">
                <a:ea typeface="Gulim" pitchFamily="34" charset="-127"/>
              </a:rPr>
              <a:t>당신은 흙발로 나를 짓밟습니다</a:t>
            </a:r>
            <a:r>
              <a:rPr lang="en-US" altLang="ko-KR" sz="2400" smtClean="0">
                <a:ea typeface="Gulim" pitchFamily="34" charset="-127"/>
              </a:rPr>
              <a:t>.</a:t>
            </a:r>
            <a:br>
              <a:rPr lang="en-US" altLang="ko-KR" sz="2400" smtClean="0">
                <a:ea typeface="Gulim" pitchFamily="34" charset="-127"/>
              </a:rPr>
            </a:br>
            <a:r>
              <a:rPr lang="ko-KR" altLang="en-US" sz="2400" smtClean="0">
                <a:ea typeface="Gulim" pitchFamily="34" charset="-127"/>
              </a:rPr>
              <a:t>나는 당신을 안고 물을 건너갑니다</a:t>
            </a:r>
            <a:r>
              <a:rPr lang="en-US" altLang="ko-KR" sz="2400" smtClean="0">
                <a:ea typeface="Gulim" pitchFamily="34" charset="-127"/>
              </a:rPr>
              <a:t>.</a:t>
            </a:r>
            <a:br>
              <a:rPr lang="en-US" altLang="ko-KR" sz="2400" smtClean="0">
                <a:ea typeface="Gulim" pitchFamily="34" charset="-127"/>
              </a:rPr>
            </a:br>
            <a:r>
              <a:rPr lang="ko-KR" altLang="en-US" sz="2400" smtClean="0">
                <a:ea typeface="Gulim" pitchFamily="34" charset="-127"/>
              </a:rPr>
              <a:t>나는 당신을 안으면 깊으나 옅으나 급한 여울이나 건너갑니다</a:t>
            </a:r>
            <a:r>
              <a:rPr lang="en-US" altLang="ko-KR" sz="2400" smtClean="0">
                <a:ea typeface="Gulim" pitchFamily="34" charset="-127"/>
              </a:rPr>
              <a:t>.</a:t>
            </a:r>
            <a:br>
              <a:rPr lang="en-US" altLang="ko-KR" sz="2400" smtClean="0">
                <a:ea typeface="Gulim" pitchFamily="34" charset="-127"/>
              </a:rPr>
            </a:br>
            <a:r>
              <a:rPr lang="ko-KR" altLang="en-US" sz="2400" smtClean="0">
                <a:ea typeface="Gulim" pitchFamily="34" charset="-127"/>
              </a:rPr>
              <a:t>만일 당신이 아니 오시면 나는 바람을 쐬고 눈비를 맞으며 밤에서 낮까지 당신을 기다리고 있습니다</a:t>
            </a:r>
            <a:r>
              <a:rPr lang="en-US" altLang="ko-KR" sz="2400" smtClean="0">
                <a:ea typeface="Gulim" pitchFamily="34" charset="-127"/>
              </a:rPr>
              <a:t>.</a:t>
            </a:r>
            <a:br>
              <a:rPr lang="en-US" altLang="ko-KR" sz="2400" smtClean="0">
                <a:ea typeface="Gulim" pitchFamily="34" charset="-127"/>
              </a:rPr>
            </a:br>
            <a:r>
              <a:rPr lang="ko-KR" altLang="en-US" sz="2400" smtClean="0">
                <a:ea typeface="Gulim" pitchFamily="34" charset="-127"/>
              </a:rPr>
              <a:t>당신은 물만 건너면 나를 돌아보지도 않고 가십니다그려</a:t>
            </a:r>
            <a:r>
              <a:rPr lang="en-US" altLang="ko-KR" sz="2400" smtClean="0">
                <a:ea typeface="Gulim" pitchFamily="34" charset="-127"/>
              </a:rPr>
              <a:t>.</a:t>
            </a:r>
            <a:br>
              <a:rPr lang="en-US" altLang="ko-KR" sz="2400" smtClean="0">
                <a:ea typeface="Gulim" pitchFamily="34" charset="-127"/>
              </a:rPr>
            </a:br>
            <a:r>
              <a:rPr lang="ko-KR" altLang="en-US" sz="2400" smtClean="0">
                <a:ea typeface="Gulim" pitchFamily="34" charset="-127"/>
              </a:rPr>
              <a:t>그러나 당신이 언제든지 오실 줄만은 알아요</a:t>
            </a:r>
            <a:r>
              <a:rPr lang="en-US" altLang="ko-KR" sz="2400" smtClean="0">
                <a:ea typeface="Gulim" pitchFamily="34" charset="-127"/>
              </a:rPr>
              <a:t>.</a:t>
            </a:r>
            <a:br>
              <a:rPr lang="en-US" altLang="ko-KR" sz="2400" smtClean="0">
                <a:ea typeface="Gulim" pitchFamily="34" charset="-127"/>
              </a:rPr>
            </a:br>
            <a:r>
              <a:rPr lang="ko-KR" altLang="en-US" sz="2400" smtClean="0">
                <a:ea typeface="Gulim" pitchFamily="34" charset="-127"/>
              </a:rPr>
              <a:t>나는 당신을 기다리면서 날마다 날마다 낡아 갑니다</a:t>
            </a:r>
            <a:r>
              <a:rPr lang="en-US" altLang="ko-KR" sz="2400" smtClean="0">
                <a:ea typeface="Gulim" pitchFamily="34" charset="-127"/>
              </a:rPr>
              <a:t>.</a:t>
            </a:r>
          </a:p>
          <a:p>
            <a:pPr latinLnBrk="1"/>
            <a:r>
              <a:rPr lang="ko-KR" altLang="en-US" sz="2400" smtClean="0">
                <a:ea typeface="Gulim" pitchFamily="34" charset="-127"/>
              </a:rPr>
              <a:t>나는 나룻배 </a:t>
            </a:r>
            <a:r>
              <a:rPr lang="en-US" altLang="ko-KR" sz="2400" smtClean="0">
                <a:ea typeface="Gulim" pitchFamily="34" charset="-127"/>
              </a:rPr>
              <a:t>/</a:t>
            </a:r>
            <a:r>
              <a:rPr lang="ko-KR" altLang="en-US" sz="2400" smtClean="0">
                <a:ea typeface="Gulim" pitchFamily="34" charset="-127"/>
              </a:rPr>
              <a:t>당신은 행인</a:t>
            </a:r>
          </a:p>
        </p:txBody>
      </p:sp>
      <p:pic>
        <p:nvPicPr>
          <p:cNvPr id="13316" name="Picture 4" descr="top_le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436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412875"/>
            <a:ext cx="8229600" cy="1084263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Batang" pitchFamily="18" charset="-127"/>
                <a:ea typeface="Batang" pitchFamily="18" charset="-127"/>
              </a:rPr>
              <a:t> </a:t>
            </a:r>
            <a:endParaRPr lang="zh-CN" altLang="en-US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928688"/>
            <a:ext cx="8229600" cy="46926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ko-KR" altLang="en-US" sz="2800" smtClean="0">
                <a:ea typeface="Gulim" pitchFamily="34" charset="-127"/>
              </a:rPr>
              <a:t>시인은 자신을 나룻배로</a:t>
            </a:r>
            <a:r>
              <a:rPr lang="en-US" altLang="ko-KR" sz="2800" smtClean="0">
                <a:ea typeface="Gulim" pitchFamily="34" charset="-127"/>
              </a:rPr>
              <a:t>, </a:t>
            </a:r>
            <a:r>
              <a:rPr lang="ko-KR" altLang="en-US" sz="2800" smtClean="0">
                <a:ea typeface="Gulim" pitchFamily="34" charset="-127"/>
              </a:rPr>
              <a:t>부처 또는 민족을 당신으로 비유하고 있다</a:t>
            </a:r>
            <a:r>
              <a:rPr lang="en-US" altLang="ko-KR" sz="2800" smtClean="0">
                <a:ea typeface="Gulim" pitchFamily="34" charset="-127"/>
              </a:rPr>
              <a:t>. </a:t>
            </a:r>
            <a:r>
              <a:rPr lang="ko-KR" altLang="en-US" sz="2800" smtClean="0">
                <a:ea typeface="Gulim" pitchFamily="34" charset="-127"/>
              </a:rPr>
              <a:t>물은 고해</a:t>
            </a:r>
            <a:r>
              <a:rPr lang="en-US" altLang="ko-KR" sz="2800" smtClean="0">
                <a:ea typeface="Gulim" pitchFamily="34" charset="-127"/>
              </a:rPr>
              <a:t>(</a:t>
            </a:r>
            <a:r>
              <a:rPr lang="ko-KR" altLang="en-US" sz="2800" smtClean="0">
                <a:ea typeface="Gulim" pitchFamily="34" charset="-127"/>
              </a:rPr>
              <a:t>苦海</a:t>
            </a:r>
            <a:r>
              <a:rPr lang="en-US" altLang="ko-KR" sz="2800" smtClean="0">
                <a:ea typeface="Gulim" pitchFamily="34" charset="-127"/>
              </a:rPr>
              <a:t>)</a:t>
            </a:r>
            <a:r>
              <a:rPr lang="ko-KR" altLang="en-US" sz="2800" smtClean="0">
                <a:ea typeface="Gulim" pitchFamily="34" charset="-127"/>
              </a:rPr>
              <a:t>이며 세상이다</a:t>
            </a:r>
            <a:r>
              <a:rPr lang="en-US" altLang="ko-KR" sz="2800" smtClean="0">
                <a:ea typeface="Gulim" pitchFamily="34" charset="-127"/>
              </a:rPr>
              <a:t>. </a:t>
            </a:r>
            <a:r>
              <a:rPr lang="ko-KR" altLang="en-US" sz="2800" smtClean="0">
                <a:ea typeface="Gulim" pitchFamily="34" charset="-127"/>
              </a:rPr>
              <a:t>님의 권위는 절대적이며 나는 나약하고 비천한 존재로 그려진다</a:t>
            </a:r>
            <a:r>
              <a:rPr lang="en-US" altLang="ko-KR" sz="2800" smtClean="0">
                <a:ea typeface="Gulim" pitchFamily="34" charset="-127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ko-KR" sz="2800" smtClean="0">
                <a:ea typeface="Gulim" pitchFamily="34" charset="-127"/>
              </a:rPr>
              <a:t> </a:t>
            </a:r>
            <a:r>
              <a:rPr lang="ko-KR" altLang="en-US" sz="2800" smtClean="0">
                <a:ea typeface="Gulim" pitchFamily="34" charset="-127"/>
              </a:rPr>
              <a:t>  나룻배와 행인의 관계는 주종관계이며</a:t>
            </a:r>
            <a:r>
              <a:rPr lang="en-US" altLang="ko-KR" sz="2800" smtClean="0">
                <a:ea typeface="Gulim" pitchFamily="34" charset="-127"/>
              </a:rPr>
              <a:t>, </a:t>
            </a:r>
            <a:r>
              <a:rPr lang="ko-KR" altLang="en-US" sz="2800" smtClean="0">
                <a:ea typeface="Gulim" pitchFamily="34" charset="-127"/>
              </a:rPr>
              <a:t>지배자와 복종자 사이의 논리에 따른다</a:t>
            </a:r>
            <a:r>
              <a:rPr lang="en-US" altLang="ko-KR" sz="2800" smtClean="0">
                <a:ea typeface="Gulim" pitchFamily="34" charset="-127"/>
              </a:rPr>
              <a:t>. </a:t>
            </a:r>
            <a:r>
              <a:rPr lang="ko-KR" altLang="en-US" sz="2800" smtClean="0">
                <a:ea typeface="Gulim" pitchFamily="34" charset="-127"/>
              </a:rPr>
              <a:t>그러나 그 복종 또는 기다림은 기쁨에서 우러난 것이며</a:t>
            </a:r>
            <a:r>
              <a:rPr lang="en-US" altLang="ko-KR" sz="2800" smtClean="0">
                <a:ea typeface="Gulim" pitchFamily="34" charset="-127"/>
              </a:rPr>
              <a:t>, </a:t>
            </a:r>
            <a:r>
              <a:rPr lang="ko-KR" altLang="en-US" sz="2800" smtClean="0">
                <a:ea typeface="Gulim" pitchFamily="34" charset="-127"/>
              </a:rPr>
              <a:t>자발적인 것이다</a:t>
            </a:r>
            <a:r>
              <a:rPr lang="en-US" altLang="ko-KR" sz="2800" smtClean="0">
                <a:ea typeface="Gulim" pitchFamily="34" charset="-127"/>
              </a:rPr>
              <a:t>. </a:t>
            </a:r>
            <a:r>
              <a:rPr lang="ko-KR" altLang="en-US" sz="2800" smtClean="0">
                <a:ea typeface="Gulim" pitchFamily="34" charset="-127"/>
              </a:rPr>
              <a:t>그러므로 참된 사랑의 본질은 자비와 인내를 바탕으로 한 희생과 믿음임을 노래하고 있다</a:t>
            </a:r>
            <a:r>
              <a:rPr lang="en-US" altLang="ko-KR" sz="2800" smtClean="0">
                <a:ea typeface="Gulim" pitchFamily="34" charset="-127"/>
              </a:rPr>
              <a:t>. </a:t>
            </a:r>
            <a:r>
              <a:rPr lang="ko-KR" altLang="en-US" sz="2800" smtClean="0">
                <a:ea typeface="Gulim" pitchFamily="34" charset="-127"/>
              </a:rPr>
              <a:t>특히 나룻배라는 구체적인 사물을 통해 주제를 비유적으로 잘 드러내고 있으며</a:t>
            </a:r>
            <a:r>
              <a:rPr lang="en-US" altLang="ko-KR" sz="2800" smtClean="0">
                <a:ea typeface="Gulim" pitchFamily="34" charset="-127"/>
              </a:rPr>
              <a:t>, </a:t>
            </a:r>
            <a:r>
              <a:rPr lang="ko-KR" altLang="en-US" sz="2800" smtClean="0">
                <a:ea typeface="Gulim" pitchFamily="34" charset="-127"/>
              </a:rPr>
              <a:t>특별한 기교 없이 평범하고 쉬운 말로 정감의 절실한 깊이를 노래한 시이다</a:t>
            </a:r>
            <a:r>
              <a:rPr lang="en-US" altLang="ko-KR" sz="2800" smtClean="0">
                <a:ea typeface="Gulim" pitchFamily="34" charset="-127"/>
              </a:rPr>
              <a:t>.</a:t>
            </a:r>
            <a:endParaRPr lang="zh-CN" altLang="en-US" sz="2800" b="1" smtClean="0">
              <a:ea typeface="宋体" pitchFamily="2" charset="-122"/>
            </a:endParaRPr>
          </a:p>
        </p:txBody>
      </p:sp>
      <p:pic>
        <p:nvPicPr>
          <p:cNvPr id="14340" name="Picture 4" descr="top_le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436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928688"/>
            <a:ext cx="8229600" cy="85725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dirty="0" smtClean="0">
                <a:latin typeface="Batang" pitchFamily="18" charset="-127"/>
                <a:ea typeface="Batang" pitchFamily="18" charset="-127"/>
              </a:rPr>
              <a:t>송년</a:t>
            </a:r>
            <a:r>
              <a:rPr lang="en-US" altLang="ko-KR" dirty="0" smtClean="0">
                <a:latin typeface="Batang" pitchFamily="18" charset="-127"/>
                <a:ea typeface="Batang" pitchFamily="18" charset="-127"/>
              </a:rPr>
              <a:t>(</a:t>
            </a:r>
            <a:r>
              <a:rPr lang="ko-KR" altLang="en-US" dirty="0" smtClean="0">
                <a:latin typeface="Batang" pitchFamily="18" charset="-127"/>
                <a:ea typeface="Batang" pitchFamily="18" charset="-127"/>
              </a:rPr>
              <a:t>피천득</a:t>
            </a:r>
            <a:r>
              <a:rPr lang="en-US" altLang="ko-KR" dirty="0" smtClean="0">
                <a:latin typeface="Batang" pitchFamily="18" charset="-127"/>
                <a:ea typeface="Batang" pitchFamily="18" charset="-127"/>
              </a:rPr>
              <a:t>)</a:t>
            </a:r>
            <a:endParaRPr lang="zh-CN" altLang="en-US" dirty="0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857375"/>
            <a:ext cx="8229600" cy="3763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ko-KR" sz="2800" dirty="0" smtClean="0">
                <a:ea typeface="Gulim" pitchFamily="34" charset="-127"/>
              </a:rPr>
              <a:t>   '</a:t>
            </a:r>
            <a:r>
              <a:rPr lang="ko-KR" altLang="en-US" sz="2800" dirty="0" smtClean="0">
                <a:ea typeface="Gulim" pitchFamily="34" charset="-127"/>
              </a:rPr>
              <a:t>또 한 해가 갔구나</a:t>
            </a:r>
            <a:r>
              <a:rPr lang="en-US" altLang="ko-KR" sz="2800" dirty="0" smtClean="0">
                <a:ea typeface="Gulim" pitchFamily="34" charset="-127"/>
              </a:rPr>
              <a:t>.'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ko-KR" altLang="en-US" sz="2800" dirty="0" smtClean="0">
                <a:ea typeface="Gulim" pitchFamily="34" charset="-127"/>
              </a:rPr>
              <a:t>   세월이 빨라서가 아니라 인생이 유한하여 이런 말을 하게 된다</a:t>
            </a:r>
            <a:r>
              <a:rPr lang="en-US" altLang="ko-KR" sz="2800" dirty="0" smtClean="0">
                <a:ea typeface="Gulim" pitchFamily="34" charset="-127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ko-KR" sz="2800" dirty="0" smtClean="0">
                <a:ea typeface="Gulim" pitchFamily="34" charset="-127"/>
              </a:rPr>
              <a:t>  </a:t>
            </a:r>
            <a:r>
              <a:rPr lang="ko-KR" altLang="en-US" sz="2800" dirty="0" smtClean="0">
                <a:ea typeface="Gulim" pitchFamily="34" charset="-127"/>
              </a:rPr>
              <a:t> </a:t>
            </a:r>
            <a:r>
              <a:rPr lang="ko-KR" altLang="en-US" sz="2800" u="sng" dirty="0" smtClean="0">
                <a:ea typeface="Gulim" pitchFamily="34" charset="-127"/>
              </a:rPr>
              <a:t>새색시가 김장 삼십 번만 담그면 늙고마는  인생</a:t>
            </a:r>
            <a:r>
              <a:rPr lang="en-US" altLang="ko-KR" sz="2800" u="sng" dirty="0" smtClean="0">
                <a:ea typeface="Gulim" pitchFamily="34" charset="-127"/>
              </a:rPr>
              <a:t>.</a:t>
            </a:r>
            <a:r>
              <a:rPr lang="en-US" altLang="ko-KR" sz="2800" dirty="0" smtClean="0">
                <a:ea typeface="Gulim" pitchFamily="34" charset="-127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ko-KR" altLang="en-US" sz="2800" dirty="0" smtClean="0">
                <a:ea typeface="Gulim" pitchFamily="34" charset="-127"/>
              </a:rPr>
              <a:t>   우리가 언제까지나 살 수 있다면 시간의 흐름은 </a:t>
            </a:r>
            <a:br>
              <a:rPr lang="ko-KR" altLang="en-US" sz="2800" dirty="0" smtClean="0">
                <a:ea typeface="Gulim" pitchFamily="34" charset="-127"/>
              </a:rPr>
            </a:br>
            <a:r>
              <a:rPr lang="ko-KR" altLang="en-US" sz="2800" dirty="0" smtClean="0">
                <a:ea typeface="Gulim" pitchFamily="34" charset="-127"/>
              </a:rPr>
              <a:t>그다지 애석하게 여겨지지 않을 것이다</a:t>
            </a:r>
            <a:r>
              <a:rPr lang="en-US" altLang="ko-KR" sz="2800" dirty="0" smtClean="0">
                <a:ea typeface="Gulim" pitchFamily="34" charset="-127"/>
              </a:rPr>
              <a:t>. </a:t>
            </a:r>
            <a:r>
              <a:rPr lang="ko-KR" altLang="en-US" sz="2800" dirty="0" smtClean="0">
                <a:ea typeface="Gulim" pitchFamily="34" charset="-127"/>
              </a:rPr>
              <a:t/>
            </a:r>
            <a:br>
              <a:rPr lang="ko-KR" altLang="en-US" sz="2800" dirty="0" smtClean="0">
                <a:ea typeface="Gulim" pitchFamily="34" charset="-127"/>
              </a:rPr>
            </a:br>
            <a:r>
              <a:rPr lang="ko-KR" altLang="en-US" sz="2800" dirty="0" smtClean="0">
                <a:ea typeface="Gulim" pitchFamily="34" charset="-127"/>
              </a:rPr>
              <a:t>그러기에 세모의 정은 늙어가는 사람이 더 느끼게 된다</a:t>
            </a:r>
            <a:r>
              <a:rPr lang="en-US" altLang="ko-KR" sz="2800" dirty="0" smtClean="0">
                <a:ea typeface="Gulim" pitchFamily="34" charset="-127"/>
              </a:rPr>
              <a:t>.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ko-KR" altLang="en-US" sz="2800" dirty="0" smtClean="0">
                <a:ea typeface="Gulim" pitchFamily="34" charset="-127"/>
              </a:rPr>
              <a:t>    남은 햇수가 적어질수록 </a:t>
            </a:r>
            <a:r>
              <a:rPr lang="en-US" altLang="ko-KR" sz="2800" dirty="0" smtClean="0">
                <a:ea typeface="Gulim" pitchFamily="34" charset="-127"/>
              </a:rPr>
              <a:t>1</a:t>
            </a:r>
            <a:r>
              <a:rPr lang="ko-KR" altLang="en-US" sz="2800" dirty="0" smtClean="0">
                <a:ea typeface="Gulim" pitchFamily="34" charset="-127"/>
              </a:rPr>
              <a:t>년은 더 빠른 것이다</a:t>
            </a:r>
            <a:r>
              <a:rPr lang="en-US" altLang="ko-KR" sz="2800" dirty="0" smtClean="0">
                <a:ea typeface="Gulim" pitchFamily="34" charset="-127"/>
              </a:rPr>
              <a:t>. </a:t>
            </a:r>
            <a:endParaRPr lang="zh-CN" altLang="en-US" sz="2800" b="1" dirty="0" smtClean="0">
              <a:ea typeface="宋体" pitchFamily="2" charset="-122"/>
            </a:endParaRPr>
          </a:p>
        </p:txBody>
      </p:sp>
      <p:pic>
        <p:nvPicPr>
          <p:cNvPr id="15364" name="Picture 4" descr="top_le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436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412875"/>
            <a:ext cx="8229600" cy="1084263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Batang" pitchFamily="18" charset="-127"/>
                <a:ea typeface="Batang" pitchFamily="18" charset="-127"/>
              </a:rPr>
              <a:t> </a:t>
            </a:r>
            <a:endParaRPr lang="zh-CN" altLang="en-US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500188"/>
            <a:ext cx="8229600" cy="41211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ko-KR" altLang="en-US" sz="2800" smtClean="0">
                <a:ea typeface="Gulim" pitchFamily="34" charset="-127"/>
              </a:rPr>
              <a:t>   나는 반세기를 헛되이 보내었다</a:t>
            </a:r>
            <a:r>
              <a:rPr lang="en-US" altLang="ko-KR" sz="2800" smtClean="0">
                <a:ea typeface="Gulim" pitchFamily="34" charset="-127"/>
              </a:rPr>
              <a:t>.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ko-KR" altLang="en-US" sz="2800" smtClean="0">
                <a:ea typeface="Gulim" pitchFamily="34" charset="-127"/>
              </a:rPr>
              <a:t>   그것도 호탕하게 낭비하지도 못하고</a:t>
            </a:r>
            <a:r>
              <a:rPr lang="en-US" altLang="ko-KR" sz="2800" smtClean="0">
                <a:ea typeface="Gulim" pitchFamily="34" charset="-127"/>
              </a:rPr>
              <a:t>, </a:t>
            </a:r>
            <a:r>
              <a:rPr lang="ko-KR" altLang="en-US" sz="2800" smtClean="0">
                <a:ea typeface="Gulim" pitchFamily="34" charset="-127"/>
              </a:rPr>
              <a:t/>
            </a:r>
            <a:br>
              <a:rPr lang="ko-KR" altLang="en-US" sz="2800" smtClean="0">
                <a:ea typeface="Gulim" pitchFamily="34" charset="-127"/>
              </a:rPr>
            </a:br>
            <a:r>
              <a:rPr lang="ko-KR" altLang="en-US" sz="2800" smtClean="0">
                <a:ea typeface="Gulim" pitchFamily="34" charset="-127"/>
              </a:rPr>
              <a:t>하루하루를 일주일 일주일을 한해 한해를 </a:t>
            </a:r>
            <a:r>
              <a:rPr lang="ko-KR" altLang="en-US" sz="2800" u="sng" smtClean="0">
                <a:ea typeface="Gulim" pitchFamily="34" charset="-127"/>
              </a:rPr>
              <a:t>젖은 짚단을 태우듯</a:t>
            </a:r>
            <a:r>
              <a:rPr lang="ko-KR" altLang="en-US" sz="2800" smtClean="0">
                <a:ea typeface="Gulim" pitchFamily="34" charset="-127"/>
              </a:rPr>
              <a:t> 살았다</a:t>
            </a:r>
            <a:r>
              <a:rPr lang="en-US" altLang="ko-KR" sz="2800" smtClean="0">
                <a:ea typeface="Gulim" pitchFamily="34" charset="-127"/>
              </a:rPr>
              <a:t>.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ko-KR" altLang="en-US" sz="2800" smtClean="0">
                <a:ea typeface="Gulim" pitchFamily="34" charset="-127"/>
              </a:rPr>
              <a:t>   민족과 사회를 위하여 보람 있는 일도 하지 못하고</a:t>
            </a:r>
            <a:r>
              <a:rPr lang="en-US" altLang="ko-KR" sz="2800" smtClean="0">
                <a:ea typeface="Gulim" pitchFamily="34" charset="-127"/>
              </a:rPr>
              <a:t>,</a:t>
            </a:r>
            <a:r>
              <a:rPr lang="ko-KR" altLang="en-US" sz="2800" smtClean="0">
                <a:ea typeface="Gulim" pitchFamily="34" charset="-127"/>
              </a:rPr>
              <a:t>불의와 부정에 항거하지도 못했고</a:t>
            </a:r>
            <a:r>
              <a:rPr lang="en-US" altLang="ko-KR" sz="2800" smtClean="0">
                <a:ea typeface="Gulim" pitchFamily="34" charset="-127"/>
              </a:rPr>
              <a:t>, </a:t>
            </a:r>
            <a:r>
              <a:rPr lang="ko-KR" altLang="en-US" sz="2800" smtClean="0">
                <a:ea typeface="Gulim" pitchFamily="34" charset="-127"/>
              </a:rPr>
              <a:t/>
            </a:r>
            <a:br>
              <a:rPr lang="ko-KR" altLang="en-US" sz="2800" smtClean="0">
                <a:ea typeface="Gulim" pitchFamily="34" charset="-127"/>
              </a:rPr>
            </a:br>
            <a:r>
              <a:rPr lang="ko-KR" altLang="en-US" sz="2800" smtClean="0">
                <a:ea typeface="Gulim" pitchFamily="34" charset="-127"/>
              </a:rPr>
              <a:t>그렇다고 학구에 충실치도 못했다</a:t>
            </a:r>
            <a:r>
              <a:rPr lang="en-US" altLang="ko-KR" sz="2800" smtClean="0">
                <a:ea typeface="Gulim" pitchFamily="34" charset="-127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ko-KR" sz="2800" smtClean="0">
                <a:ea typeface="Gulim" pitchFamily="34" charset="-127"/>
              </a:rPr>
              <a:t>    </a:t>
            </a:r>
            <a:r>
              <a:rPr lang="ko-KR" altLang="en-US" sz="2800" smtClean="0">
                <a:ea typeface="Gulim" pitchFamily="34" charset="-127"/>
              </a:rPr>
              <a:t>가끔 한숨을 쉬면서 </a:t>
            </a:r>
            <a:r>
              <a:rPr lang="ko-KR" altLang="en-US" sz="2800" u="sng" smtClean="0">
                <a:ea typeface="Gulim" pitchFamily="34" charset="-127"/>
              </a:rPr>
              <a:t>뒷골목</a:t>
            </a:r>
            <a:r>
              <a:rPr lang="ko-KR" altLang="en-US" sz="2800" smtClean="0">
                <a:ea typeface="Gulim" pitchFamily="34" charset="-127"/>
              </a:rPr>
              <a:t>을 걸어오며 늙었다</a:t>
            </a:r>
            <a:r>
              <a:rPr lang="en-US" altLang="ko-KR" sz="2800" smtClean="0">
                <a:ea typeface="Gulim" pitchFamily="34" charset="-127"/>
              </a:rPr>
              <a:t>. </a:t>
            </a:r>
            <a:endParaRPr lang="zh-CN" altLang="en-US" sz="2800" b="1" smtClean="0">
              <a:ea typeface="宋体" pitchFamily="2" charset="-122"/>
            </a:endParaRPr>
          </a:p>
        </p:txBody>
      </p:sp>
      <p:pic>
        <p:nvPicPr>
          <p:cNvPr id="16388" name="Picture 4" descr="top_le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436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412875"/>
            <a:ext cx="8229600" cy="1084263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Batang" pitchFamily="18" charset="-127"/>
                <a:ea typeface="Batang" pitchFamily="18" charset="-127"/>
              </a:rPr>
              <a:t> </a:t>
            </a:r>
            <a:endParaRPr lang="zh-CN" altLang="en-US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2000250"/>
            <a:ext cx="8229600" cy="435768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ko-KR" sz="3600" smtClean="0">
                <a:ea typeface="Gulim" pitchFamily="34" charset="-127"/>
              </a:rPr>
              <a:t>   '</a:t>
            </a:r>
            <a:r>
              <a:rPr lang="ko-KR" altLang="en-US" sz="3600" smtClean="0">
                <a:ea typeface="Gulim" pitchFamily="34" charset="-127"/>
              </a:rPr>
              <a:t>인생은 사십부터</a:t>
            </a:r>
            <a:r>
              <a:rPr lang="en-US" altLang="ko-KR" sz="3600" smtClean="0">
                <a:ea typeface="Gulim" pitchFamily="34" charset="-127"/>
              </a:rPr>
              <a:t>'</a:t>
            </a:r>
            <a:r>
              <a:rPr lang="ko-KR" altLang="en-US" sz="3600" smtClean="0">
                <a:ea typeface="Gulim" pitchFamily="34" charset="-127"/>
              </a:rPr>
              <a:t>라는 말을 고쳐서 </a:t>
            </a:r>
            <a:r>
              <a:rPr lang="en-US" altLang="ko-KR" sz="3600" smtClean="0">
                <a:ea typeface="Gulim" pitchFamily="34" charset="-127"/>
              </a:rPr>
              <a:t>'</a:t>
            </a:r>
            <a:r>
              <a:rPr lang="ko-KR" altLang="en-US" sz="3600" smtClean="0">
                <a:ea typeface="Gulim" pitchFamily="34" charset="-127"/>
              </a:rPr>
              <a:t>인생은 사십까지</a:t>
            </a:r>
            <a:r>
              <a:rPr lang="en-US" altLang="ko-KR" sz="3600" smtClean="0">
                <a:ea typeface="Gulim" pitchFamily="34" charset="-127"/>
              </a:rPr>
              <a:t>'</a:t>
            </a:r>
            <a:r>
              <a:rPr lang="ko-KR" altLang="en-US" sz="3600" smtClean="0">
                <a:ea typeface="Gulim" pitchFamily="34" charset="-127"/>
              </a:rPr>
              <a:t>라고 하여 어떤 여인의 가슴을 아프게 한 일이 있다</a:t>
            </a:r>
            <a:r>
              <a:rPr lang="en-US" altLang="ko-KR" sz="3600" smtClean="0">
                <a:ea typeface="Gulim" pitchFamily="34" charset="-127"/>
              </a:rPr>
              <a:t>. </a:t>
            </a:r>
            <a:r>
              <a:rPr lang="ko-KR" altLang="en-US" sz="3600" smtClean="0">
                <a:ea typeface="Gulim" pitchFamily="34" charset="-127"/>
              </a:rPr>
              <a:t>지금 생각해보면 인생은 사십부터도 아니요</a:t>
            </a:r>
            <a:r>
              <a:rPr lang="en-US" altLang="ko-KR" sz="3600" smtClean="0">
                <a:ea typeface="Gulim" pitchFamily="34" charset="-127"/>
              </a:rPr>
              <a:t>,</a:t>
            </a:r>
            <a:r>
              <a:rPr lang="ko-KR" altLang="en-US" sz="3600" smtClean="0">
                <a:ea typeface="Gulim" pitchFamily="34" charset="-127"/>
              </a:rPr>
              <a:t>사십까지도 아니다</a:t>
            </a:r>
            <a:r>
              <a:rPr lang="en-US" altLang="ko-KR" sz="3600" smtClean="0">
                <a:ea typeface="Gulim" pitchFamily="34" charset="-127"/>
              </a:rPr>
              <a:t>. </a:t>
            </a:r>
            <a:r>
              <a:rPr lang="ko-KR" altLang="en-US" sz="3600" smtClean="0">
                <a:ea typeface="Gulim" pitchFamily="34" charset="-127"/>
              </a:rPr>
              <a:t>어느 나이고 다 살만 하다</a:t>
            </a:r>
            <a:r>
              <a:rPr lang="en-US" altLang="ko-KR" sz="3600" smtClean="0">
                <a:ea typeface="Gulim" pitchFamily="34" charset="-127"/>
              </a:rPr>
              <a:t>.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zh-CN" altLang="en-US" sz="2800" b="1" smtClean="0">
              <a:ea typeface="宋体" pitchFamily="2" charset="-122"/>
            </a:endParaRPr>
          </a:p>
        </p:txBody>
      </p:sp>
      <p:pic>
        <p:nvPicPr>
          <p:cNvPr id="17412" name="Picture 4" descr="top_le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436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539750" y="1052513"/>
            <a:ext cx="8229600" cy="733425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latin typeface="Batang" pitchFamily="18" charset="-127"/>
                <a:ea typeface="宋体" pitchFamily="2" charset="-122"/>
              </a:rPr>
              <a:t>&lt;</a:t>
            </a:r>
            <a:r>
              <a:rPr lang="ko-KR" altLang="en-US" sz="4000" dirty="0" smtClean="0">
                <a:latin typeface="Batang" pitchFamily="18" charset="-127"/>
                <a:ea typeface="宋体" pitchFamily="2" charset="-122"/>
              </a:rPr>
              <a:t>수난이대</a:t>
            </a:r>
            <a:r>
              <a:rPr lang="en-US" altLang="zh-CN" sz="4000" dirty="0" smtClean="0">
                <a:latin typeface="Batang" pitchFamily="18" charset="-127"/>
                <a:ea typeface="宋体" pitchFamily="2" charset="-122"/>
              </a:rPr>
              <a:t>&gt;</a:t>
            </a:r>
            <a:r>
              <a:rPr lang="ko-KR" altLang="en-US" sz="4000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ko-KR" altLang="en-US" sz="4000" dirty="0" smtClean="0">
                <a:latin typeface="Batang" pitchFamily="18" charset="-127"/>
                <a:ea typeface="Batang" pitchFamily="18" charset="-127"/>
              </a:rPr>
            </a:br>
            <a:endParaRPr lang="zh-CN" altLang="en-US" sz="4000" dirty="0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412777"/>
            <a:ext cx="8064127" cy="5040412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https://blog.naver.com/bwpp/221305115803</a:t>
            </a:r>
            <a:endParaRPr lang="en-US" altLang="ko-KR" sz="1400" b="1" dirty="0" smtClean="0">
              <a:latin typeface="Batang" pitchFamily="18" charset="-127"/>
              <a:ea typeface="Batang" pitchFamily="18" charset="-127"/>
            </a:endParaRPr>
          </a:p>
          <a:p>
            <a:pPr marL="609600" indent="-609600">
              <a:buNone/>
            </a:pPr>
            <a:r>
              <a:rPr lang="en-US" altLang="zh-CN" sz="1400" b="1" dirty="0" smtClean="0">
                <a:latin typeface="Batang" pitchFamily="18" charset="-127"/>
                <a:ea typeface="Batang" pitchFamily="18" charset="-127"/>
              </a:rPr>
              <a:t>	</a:t>
            </a:r>
            <a:endParaRPr lang="en-US" altLang="zh-CN" sz="2800" b="1" dirty="0" smtClean="0">
              <a:latin typeface="Batang" pitchFamily="18" charset="-127"/>
              <a:ea typeface="宋体" pitchFamily="2" charset="-122"/>
            </a:endParaRPr>
          </a:p>
        </p:txBody>
      </p:sp>
      <p:pic>
        <p:nvPicPr>
          <p:cNvPr id="18436" name="Picture 4" descr="top_le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436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mmon_ID03">
  <a:themeElements>
    <a:clrScheme name="Common_ID03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Common_ID0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mon_ID03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mmon_ID03">
  <a:themeElements>
    <a:clrScheme name="1_Common_ID03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1_Common_ID0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mmon_ID03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Pages>0</Pages>
  <Words>376</Words>
  <Characters>0</Characters>
  <Application>Microsoft Office PowerPoint</Application>
  <DocSecurity>0</DocSecurity>
  <PresentationFormat>全屏显示(4:3)</PresentationFormat>
  <Lines>0</Lines>
  <Paragraphs>72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16" baseType="lpstr">
      <vt:lpstr>Common_ID03</vt:lpstr>
      <vt:lpstr>1_Common_ID03</vt:lpstr>
      <vt:lpstr>幻灯片 1</vt:lpstr>
      <vt:lpstr>문학텍스트의 특징  </vt:lpstr>
      <vt:lpstr>문학교육에 유용한 문학연구방법론 </vt:lpstr>
      <vt:lpstr> 나룻배와 행인</vt:lpstr>
      <vt:lpstr> </vt:lpstr>
      <vt:lpstr> 송년(피천득)</vt:lpstr>
      <vt:lpstr> </vt:lpstr>
      <vt:lpstr> </vt:lpstr>
      <vt:lpstr>&lt;수난이대&gt; </vt:lpstr>
      <vt:lpstr>. </vt:lpstr>
      <vt:lpstr>幻灯片 11</vt:lpstr>
      <vt:lpstr>하나코는 없다</vt:lpstr>
      <vt:lpstr> 너와 나만의 시간</vt:lpstr>
      <vt:lpstr>감 사 합 니 다 !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徐永彬</cp:lastModifiedBy>
  <cp:revision>145</cp:revision>
  <dcterms:created xsi:type="dcterms:W3CDTF">2009-04-15T08:57:25Z</dcterms:created>
  <dcterms:modified xsi:type="dcterms:W3CDTF">2018-09-14T07:40:19Z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TC103626542052</vt:lpwstr>
  </property>
  <property fmtid="{D5CDD505-2E9C-101B-9397-08002B2CF9AE}" pid="3" name="KSOProductBuildVer">
    <vt:lpwstr>2052-8.1.0.3199</vt:lpwstr>
  </property>
</Properties>
</file>