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301" r:id="rId4"/>
    <p:sldId id="397" r:id="rId5"/>
    <p:sldId id="398" r:id="rId6"/>
    <p:sldId id="402" r:id="rId7"/>
    <p:sldId id="423" r:id="rId8"/>
    <p:sldId id="399" r:id="rId9"/>
    <p:sldId id="422" r:id="rId10"/>
    <p:sldId id="403" r:id="rId11"/>
    <p:sldId id="404" r:id="rId12"/>
    <p:sldId id="405" r:id="rId13"/>
    <p:sldId id="406" r:id="rId14"/>
    <p:sldId id="408" r:id="rId15"/>
    <p:sldId id="424" r:id="rId16"/>
    <p:sldId id="409" r:id="rId17"/>
    <p:sldId id="410" r:id="rId18"/>
    <p:sldId id="407" r:id="rId19"/>
    <p:sldId id="411" r:id="rId20"/>
    <p:sldId id="425" r:id="rId21"/>
    <p:sldId id="412" r:id="rId22"/>
    <p:sldId id="426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298" r:id="rId33"/>
  </p:sldIdLst>
  <p:sldSz cx="9144000" cy="6858000" type="screen4x3"/>
  <p:notesSz cx="6858000" cy="9144000"/>
  <p:embeddedFontLst>
    <p:embeddedFont>
      <p:font typeface="나눔고딕 ExtraBold" pitchFamily="50" charset="-127"/>
      <p:bold r:id="rId35"/>
    </p:embeddedFont>
    <p:embeddedFont>
      <p:font typeface="나눔고딕" pitchFamily="50" charset="-127"/>
      <p:regular r:id="rId36"/>
      <p:bold r:id="rId37"/>
    </p:embeddedFont>
    <p:embeddedFont>
      <p:font typeface="맑은 고딕" pitchFamily="50" charset="-127"/>
      <p:regular r:id="rId38"/>
      <p:bold r:id="rId39"/>
    </p:embeddedFont>
    <p:embeddedFont>
      <p:font typeface="나눔바른고딕" pitchFamily="50" charset="-127"/>
      <p:regular r:id="rId40"/>
      <p:bold r:id="rId41"/>
    </p:embeddedFont>
    <p:embeddedFont>
      <p:font typeface="서울한강체 B" pitchFamily="18" charset="-127"/>
      <p:regular r:id="rId4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1" autoAdjust="0"/>
    <p:restoredTop sz="94660"/>
  </p:normalViewPr>
  <p:slideViewPr>
    <p:cSldViewPr>
      <p:cViewPr varScale="1">
        <p:scale>
          <a:sx n="109" d="100"/>
          <a:sy n="109" d="100"/>
        </p:scale>
        <p:origin x="-201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7B343-C6E7-455E-A1E0-9CC2BF542941}" type="datetimeFigureOut">
              <a:rPr lang="ko-KR" altLang="en-US" smtClean="0"/>
              <a:t>2018-09-26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19125-8F4C-41AD-B4D8-D6B1D7272B7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19125-8F4C-41AD-B4D8-D6B1D7272B75}" type="slidenum">
              <a:rPr lang="ko-KR" altLang="en-US" smtClean="0"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F2205-FEFC-4675-AD58-3829660030FB}" type="datetimeFigureOut">
              <a:rPr lang="ko-KR" altLang="en-US" smtClean="0"/>
              <a:pPr/>
              <a:t>2018-09-26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50862-D331-4C59-B4B7-8AB01CC78E6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9552" y="2420888"/>
            <a:ext cx="7992888" cy="1728192"/>
          </a:xfr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lIns="180000" tIns="0" rIns="180000" bIns="0" anchor="ctr" anchorCtr="0">
            <a:noAutofit/>
          </a:bodyPr>
          <a:lstStyle/>
          <a:p>
            <a:pPr fontAlgn="base"/>
            <a:r>
              <a:rPr lang="ko-KR" altLang="en-US" b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생태시학적 관점에서 본 조선후기 </a:t>
            </a:r>
            <a:endParaRPr lang="en-US" altLang="ko-KR" b="1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fontAlgn="base"/>
            <a:r>
              <a:rPr lang="ko-KR" altLang="en-US" b="1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강호시와 영국 낭만주의 시</a:t>
            </a:r>
            <a:endParaRPr lang="ko-KR" altLang="en-US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331640" y="5733256"/>
            <a:ext cx="6622504" cy="866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고려대학교 </a:t>
            </a:r>
            <a:r>
              <a:rPr kumimoji="0" lang="ko-KR" altLang="en-US" sz="2000" b="1" i="0" u="none" strike="noStrike" kern="1200" cap="none" spc="0" normalizeH="0" baseline="0" noProof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나눔고딕 ExtraBold" pitchFamily="50" charset="-127"/>
                <a:ea typeface="나눔고딕 ExtraBold" pitchFamily="50" charset="-127"/>
                <a:cs typeface="+mj-cs"/>
              </a:rPr>
              <a:t>국어국문학과 이형대</a:t>
            </a:r>
            <a:endParaRPr kumimoji="0" lang="en-US" altLang="ko-KR" sz="2000" b="1" i="0" u="none" strike="noStrike" kern="1200" cap="none" spc="0" normalizeH="0" baseline="0" noProof="0" dirty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나눔고딕 ExtraBold" pitchFamily="50" charset="-127"/>
              <a:ea typeface="나눔고딕 ExtraBold" pitchFamily="50" charset="-127"/>
              <a:cs typeface="+mj-cs"/>
            </a:endParaRPr>
          </a:p>
        </p:txBody>
      </p:sp>
      <p:grpSp>
        <p:nvGrpSpPr>
          <p:cNvPr id="16" name="그룹 15"/>
          <p:cNvGrpSpPr/>
          <p:nvPr/>
        </p:nvGrpSpPr>
        <p:grpSpPr>
          <a:xfrm rot="10800000">
            <a:off x="1016179" y="1484783"/>
            <a:ext cx="2043653" cy="864094"/>
            <a:chOff x="2508471" y="2954717"/>
            <a:chExt cx="5181270" cy="2190735"/>
          </a:xfrm>
        </p:grpSpPr>
        <p:sp>
          <p:nvSpPr>
            <p:cNvPr id="17" name="이등변 삼각형 16"/>
            <p:cNvSpPr/>
            <p:nvPr/>
          </p:nvSpPr>
          <p:spPr>
            <a:xfrm flipV="1">
              <a:off x="3993992" y="3401232"/>
              <a:ext cx="2073533" cy="1744220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ko-KR" altLang="en-US" sz="72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9" name="이등변 삼각형 18"/>
            <p:cNvSpPr/>
            <p:nvPr/>
          </p:nvSpPr>
          <p:spPr>
            <a:xfrm>
              <a:off x="2508471" y="3092789"/>
              <a:ext cx="2091952" cy="1771006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ko-KR" altLang="en-US" sz="72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20" name="이등변 삼각형 19"/>
            <p:cNvSpPr/>
            <p:nvPr/>
          </p:nvSpPr>
          <p:spPr>
            <a:xfrm>
              <a:off x="5515355" y="2954717"/>
              <a:ext cx="2174386" cy="1840794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ko-KR" altLang="en-US" sz="720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="" xmlns:a16="http://schemas.microsoft.com/office/drawing/2014/main" id="{C419CB1A-AEBA-49BD-9262-64FE3E12251A}"/>
              </a:ext>
            </a:extLst>
          </p:cNvPr>
          <p:cNvGrpSpPr/>
          <p:nvPr/>
        </p:nvGrpSpPr>
        <p:grpSpPr>
          <a:xfrm>
            <a:off x="4214192" y="218136"/>
            <a:ext cx="4750296" cy="578495"/>
            <a:chOff x="4067944" y="218136"/>
            <a:chExt cx="4750296" cy="578495"/>
          </a:xfrm>
        </p:grpSpPr>
        <p:sp>
          <p:nvSpPr>
            <p:cNvPr id="14" name="제목 1">
              <a:extLst>
                <a:ext uri="{FF2B5EF4-FFF2-40B4-BE49-F238E27FC236}">
                  <a16:creationId xmlns="" xmlns:a16="http://schemas.microsoft.com/office/drawing/2014/main" id="{3251BA4D-FE60-44D0-8C08-EB6E7FC09483}"/>
                </a:ext>
              </a:extLst>
            </p:cNvPr>
            <p:cNvSpPr txBox="1">
              <a:spLocks/>
            </p:cNvSpPr>
            <p:nvPr/>
          </p:nvSpPr>
          <p:spPr>
            <a:xfrm>
              <a:off x="4067944" y="218136"/>
              <a:ext cx="4750296" cy="5784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r">
                <a:spcBef>
                  <a:spcPct val="0"/>
                </a:spcBef>
                <a:defRPr/>
              </a:pPr>
              <a:endParaRPr kumimoji="0" lang="ko-KR" altLang="en-US" sz="2000" b="1" i="0" u="none" strike="noStrike" kern="1200" cap="none" spc="0" normalizeH="0" baseline="0" noProof="0" dirty="0">
                <a:ln>
                  <a:solidFill>
                    <a:srgbClr val="0070C0">
                      <a:alpha val="2000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j-cs"/>
              </a:endParaRPr>
            </a:p>
          </p:txBody>
        </p:sp>
        <p:cxnSp>
          <p:nvCxnSpPr>
            <p:cNvPr id="15" name="직선 연결선 14">
              <a:extLst>
                <a:ext uri="{FF2B5EF4-FFF2-40B4-BE49-F238E27FC236}">
                  <a16:creationId xmlns="" xmlns:a16="http://schemas.microsoft.com/office/drawing/2014/main" id="{E6439A47-936B-40BB-ADBF-EE3475849E66}"/>
                </a:ext>
              </a:extLst>
            </p:cNvPr>
            <p:cNvCxnSpPr>
              <a:cxnSpLocks/>
            </p:cNvCxnSpPr>
            <p:nvPr/>
          </p:nvCxnSpPr>
          <p:spPr>
            <a:xfrm>
              <a:off x="4134943" y="590208"/>
              <a:ext cx="4613521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499992" y="1793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>
                <a:latin typeface="나눔고딕 ExtraBold" pitchFamily="50" charset="-127"/>
                <a:ea typeface="나눔고딕 ExtraBold" pitchFamily="50" charset="-127"/>
              </a:rPr>
              <a:t>2018</a:t>
            </a:r>
            <a:r>
              <a:rPr lang="ko-KR" altLang="en-US" smtClean="0">
                <a:latin typeface="나눔고딕 ExtraBold" pitchFamily="50" charset="-127"/>
                <a:ea typeface="나눔고딕 ExtraBold" pitchFamily="50" charset="-127"/>
              </a:rPr>
              <a:t>년 청년교사 문학교육과 연구 연수</a:t>
            </a:r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자아실현이란 심층생태학의 핵심적 개념</a:t>
            </a: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드발과 세션즈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(Bill Devall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&amp; George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Sessions)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는 이 생태의식의 한 축이 바로 자아실현이라고 설명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소자아가 흔히 개체적 자아를 말한다면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대자아는 개체적 자아를 포함한 모든 생명체 나아가 무생물의 영역까지 포함하는 거대한 유기적 전체를 뜻함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043608" y="1628800"/>
            <a:ext cx="7344816" cy="1800200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‘참된 노력’이란 상징적으로 ‘대자아 속에서의 소자아’의 실현으로 요약될 수 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여기서 ‘대자아’란 유기적 전체를 의미한다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또한 이와 같이 완전한 자아 실현의 과정은 ‘우리가 모두 구원을 받기까지는 아무도 구원받지 못한다’는 표현으로 요약할 수 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여기서 ‘자아’는 한 개인으로서의 나뿐만 아니라 모든 인간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고래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큰곰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전체 열대우림의 생태계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산과 강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토양 속의 가장 작은 미생물 등을 모두 포함한다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&lt;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심층생태학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4273" name="_x182235664" descr="EMB000031b4749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988" y="4294467"/>
            <a:ext cx="2161020" cy="2153246"/>
          </a:xfrm>
          <a:prstGeom prst="rect">
            <a:avLst/>
          </a:prstGeom>
          <a:noFill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4275" name="_x182235664" descr="EMB000031b474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268" y="4293096"/>
            <a:ext cx="2161020" cy="2166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2000" smtClean="0">
                <a:latin typeface="나눔바른고딕" pitchFamily="50" charset="-127"/>
                <a:ea typeface="나눔바른고딕" pitchFamily="50" charset="-127"/>
              </a:rPr>
              <a:t>2) </a:t>
            </a: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탈위계화 된 평등한 관계로서의 자연과 인간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생태시학적 관점에서 볼 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가치 위계적인 사고와 이분법적인 논리가 자연에 대한 인간의 지배와 억압을 정당화한다는 점은 자주 지적되었음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윌리엄 블레이크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(William Blake, 1757-1827)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는 인간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남성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여성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백인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/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흑인의 이분법적 사고와 위계의 이데올로기를 해체하는 시들을 남겨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페미니스트와 생태주의자들의 관심을 끎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로버트 번즈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(Robert Burns, 1759-1796)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생쥐에게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(To a Mouse)&gt;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농부인 시적 화자가 밭을 갈다가 부주의하게 날카로운 쟁기날로 생쥐의 집을 갈아엎은 뒤에 아래와 같이 노래 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115616" y="3717032"/>
            <a:ext cx="4104456" cy="2520280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진심으로 미안하다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인간의 지배가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자연의 사회적 화합을 깨뜨려놓고도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 부당한 견해를 정당화하기에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네가 나를 보고 화들짝 놀랄 수밖에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너의 가난한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대지태생의 동무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동료 인간이거늘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!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	</a:t>
            </a:r>
            <a:endParaRPr lang="en-US" altLang="ko-KR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                                               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김천봉 번역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8369" name="_x182403336" descr="EMB000031b474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267593"/>
            <a:ext cx="2448272" cy="30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764704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인간과 자연이 가치의 위계를 벗어나서 균등한 존재로 재인식되기 위해서는 주체와 타자의 관점을 넘어서는 제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3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평등한 시각이 필요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박지원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朴趾源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1737~1805)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호질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虎叱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범의 꾸중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)&gt;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971600" y="1700808"/>
            <a:ext cx="7344816" cy="1152128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하늘이 명령한 바로써 본다면 범이든 사람이든 다 똑같은 동물일 뿐이다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하늘과 땅이 만물을 기르는 어짊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仁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의 관점에서 논하자면 범과 메뚜기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누에와 벌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개미와 사람이 함께 길러져 살아가는 것이지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서로 등지고 지내서는 안되는 것이다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7345" name="_x180183200" descr="EMB000031b474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068960"/>
            <a:ext cx="2232248" cy="325433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1560" y="2832025"/>
            <a:ext cx="53285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만물을 낳고 기르는 하늘의 입장에서 본다면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마치 부모에게 있어서 어느 자식이나 똑같이 소중하듯이 모든 사물은 동일한 존재가치를 지님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성리학자들은 하늘이 만물에 동일한 본성을 부여했기 때문에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모든 사물은 각기 진리의 구현체이며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인간은 자신의 잃어버린 본성을 사물에 대한 관찰과 동일시를 통해 회복할 수 있다고 생각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관념적이며 형이상학적인 사유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그러나 조선후기 실학자들은 근원적 실재로서의 하늘과 절대 진리의 주재자로서의 하늘을 부정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그들은 개별 사물들은 엄연한 차이를 지니는 동시에 고유한 개별적 존재가치를 지닌다고 생각</a:t>
            </a:r>
          </a:p>
          <a:p>
            <a:endParaRPr lang="ko-KR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95536" y="76470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이옥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李鈺 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1760~1812)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은 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거미의 노래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에서 사물에 대한 상대주의적 인식의 필요성을 지적</a:t>
            </a: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시인이 어느 날 저녁 뜰을 거닐다가 거미줄을 치고 있는 거미를 보고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다른 생명을 해치는 탐욕스러운 행위라고 생각하여 거미줄을 지팡이로 걷어버리자 거미가 항변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내가 거미줄이라는 덫을 놓아 살아 있는 생명을 죽이는 부도덕한 생물이라면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그물로 고기를 잡는 어부나 덫으로 산짐승을 잡는 우인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산림을 맡아보던 벼슬아치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),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법의 그물로 사람을 옭아매는 법관은 도대체 어떤 자들이냐는 것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600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467544" y="2420888"/>
            <a:ext cx="5328592" cy="2483118"/>
            <a:chOff x="467544" y="2852936"/>
            <a:chExt cx="5328592" cy="2483118"/>
          </a:xfrm>
        </p:grpSpPr>
        <p:sp>
          <p:nvSpPr>
            <p:cNvPr id="14" name="직사각형 13"/>
            <p:cNvSpPr/>
            <p:nvPr/>
          </p:nvSpPr>
          <p:spPr>
            <a:xfrm>
              <a:off x="467544" y="2852936"/>
              <a:ext cx="5328592" cy="244827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endPara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9552" y="3033534"/>
              <a:ext cx="504056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저들이 그물에 걸린 것은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곧 저들의 잘못이지 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내가 그물을 쳤다고 하여 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어찌 나를 미워한단 말인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또 그대가 저들에게 어찌하여 사랑을 베풀면서 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나에게만은 어찌하여 화를 내고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나를 훼방하면서까지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도리어 저들을 감싸준단 말인가</a:t>
              </a:r>
              <a:r>
                <a:rPr lang="en-US" altLang="ko-KR" sz="1600" smtClean="0">
                  <a:latin typeface="나눔바른고딕" pitchFamily="50" charset="-127"/>
                  <a:ea typeface="나눔바른고딕" pitchFamily="50" charset="-127"/>
                </a:rPr>
                <a:t>?</a:t>
              </a:r>
              <a:endParaRPr lang="ko-KR" altLang="en-US" sz="1600"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27984" y="2996952"/>
              <a:ext cx="1296144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彼之觸網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卽彼誤也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吾之設網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豈吾忤也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且子於彼何愛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於我何怒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而我之毁	</a:t>
              </a:r>
            </a:p>
            <a:p>
              <a:pPr fontAlgn="base"/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反彼之護耶 </a:t>
              </a:r>
              <a:endParaRPr lang="en-US" altLang="ko-KR" sz="1600" smtClean="0">
                <a:latin typeface="나눔바른고딕" pitchFamily="50" charset="-127"/>
                <a:ea typeface="나눔바른고딕" pitchFamily="50" charset="-127"/>
              </a:endParaRPr>
            </a:p>
            <a:p>
              <a:pPr fontAlgn="base"/>
              <a:r>
                <a:rPr lang="en-US" altLang="ko-KR" sz="1600" smtClean="0">
                  <a:latin typeface="나눔바른고딕" pitchFamily="50" charset="-127"/>
                  <a:ea typeface="나눔바른고딕" pitchFamily="50" charset="-127"/>
                </a:rPr>
                <a:t>(</a:t>
              </a:r>
              <a:r>
                <a:rPr lang="ko-KR" altLang="en-US" sz="1600" smtClean="0">
                  <a:latin typeface="나눔바른고딕" pitchFamily="50" charset="-127"/>
                  <a:ea typeface="나눔바른고딕" pitchFamily="50" charset="-127"/>
                </a:rPr>
                <a:t>이현우 역</a:t>
              </a:r>
              <a:r>
                <a:rPr lang="en-US" altLang="ko-KR" sz="1600" smtClean="0">
                  <a:latin typeface="나눔바른고딕" pitchFamily="50" charset="-127"/>
                  <a:ea typeface="나눔바른고딕" pitchFamily="50" charset="-127"/>
                </a:rPr>
                <a:t>)</a:t>
              </a:r>
              <a:endParaRPr lang="ko-KR" altLang="en-US" sz="16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5536" y="5085184"/>
            <a:ext cx="8496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시인은 거미의 목소리를 통하여 생태계의 먹이사슬을 환기시키며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자신의 생존을 위한 먹이 활동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즉 남의 생명을 해치는 행위는 정당하다고 주장</a:t>
            </a: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다소 풍자적인 이 시는 모든 생명체의 활동양상을 인간의 윤리만로 재단하려 할 때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필연적으로 발생하는 편견의 위험성을 경고</a:t>
            </a: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생태공동체에서는 인간의 윤리를 초월한 더 큰 차원의 생명 윤리가 필요함을 이 시는 넌즈시 암시</a:t>
            </a:r>
          </a:p>
          <a:p>
            <a:endParaRPr lang="ko-KR" altLang="en-US" sz="1600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8434" name="AutoShape 2" descr="ê±°ë¯¸ì ê±°ë¯¸ì¤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8436" name="Picture 4" descr="ê±°ë¯¸ì ê±°ë¯¸ì¤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492896"/>
            <a:ext cx="3250383" cy="2359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7544" y="836712"/>
            <a:ext cx="820891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Tx/>
              <a:buChar char="-"/>
            </a:pP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심층생태학의 ‘생명중심의 평등’ 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생명중심의 평등이 갖는 직관적 의미는 생태계에 있는 모든 사물은 생존하고 꽃을 피우고 대자아의 실현 안에서 개체의 자아실현을 성취할 대등한 권리를 갖는다는 것이다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기본적 의미는 상호 연결된 전체의 일부로서 생태계 내의 모든 유기체는 내재적 가치에 있어서 동등하다는 것이다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박병희에 따르면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위와 같이 드발과 세션즈가 정의한 ‘생명중심의 평등’에는 두 가지 의미가 내포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첫째는 ‘존재의 사슬’이라는 개념과 유사하게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생태계 내의 모든 유기체는 서로 긴밀하게 연결되어 있다는 점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둘째는 생태계 내의 모든 생명체는 유용성을 척도로 한 가치가 아니라 그 자체의 내재적 가치에 있어 동등하다는 점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인간은 생명공동체 안에서 특권적인 존재가 아니라 평범한 시민 가운데 하나일 뿐이라는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생각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410" name="AutoShape 2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7544" y="836712"/>
            <a:ext cx="8208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Tx/>
              <a:buChar char="-"/>
            </a:pP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심층생태학의 ‘생명중심의 평등</a:t>
            </a: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’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 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7410" name="AutoShape 2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058" name="AutoShape 2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060" name="AutoShape 4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062" name="AutoShape 6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064" name="AutoShape 8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066" name="AutoShape 10" descr="ì¬ì¸µìíì£¼ì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5068" name="Picture 12" descr="ì¬ì¸µìíì£¼ì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8352928" cy="4823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9694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2000" smtClean="0">
                <a:latin typeface="나눔바른고딕" pitchFamily="50" charset="-127"/>
                <a:ea typeface="나눔바른고딕" pitchFamily="50" charset="-127"/>
              </a:rPr>
              <a:t>3) </a:t>
            </a: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자연과의 교융에 관한 미적 표상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박지원의 자연인식 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박지원에게 있어 자연은 날마다 새로운 생명을 낳고 창조하는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생성의 공간이자 창조의 장소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성리학자들에게 자연이 불변의 진리체라면 박지원에게 있어 자연은 살아서 움직이는 것이고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 의미를 모두 파악할 수 없는 비의적인 것</a:t>
            </a: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이러한 자연은 인간과 교감하는 장소이자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심미적 아름다움을 지닌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 자체로 예술이기도 하며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우주의 숨은 의미를 넌지시 일깨워주는 사물이기도 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박제가의 시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백문에서 박지원을 만나다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白門逢朴燕巖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[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趾源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])&gt;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11560" y="1484784"/>
            <a:ext cx="7992888" cy="1512168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하늘과 땅이 아무리 오래되었어도 끊임없이 생명을 낳고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해와 달이 아무리 오래되었어도 그 빛은 날마다 새로우며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서적이 아무리 많아도 그 담긴 뜻은 제각기 다르다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그러므로 날고 헤엄치고 달리고 뛰는 생명체 중에는 아직 이름이 알려지지 않은 것도 있고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산천초목에는 반드시 신비한 영험함이 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썩은 흙에서 버섯이 자라나고 썩은 풀에서 반딧불이가 생긴다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초정집 서문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611560" y="4941168"/>
            <a:ext cx="5931202" cy="1621344"/>
            <a:chOff x="611560" y="4941168"/>
            <a:chExt cx="5931202" cy="1621344"/>
          </a:xfrm>
        </p:grpSpPr>
        <p:sp>
          <p:nvSpPr>
            <p:cNvPr id="14" name="직사각형 13"/>
            <p:cNvSpPr/>
            <p:nvPr/>
          </p:nvSpPr>
          <p:spPr>
            <a:xfrm>
              <a:off x="611560" y="4941168"/>
              <a:ext cx="5688632" cy="1512168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endPara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3568" y="5085184"/>
              <a:ext cx="58591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푸른 잎 서편으로 초승달빛이 비치고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엷은 구름과 남은 더위 더욱 쓸쓸하구나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어찌 알았으리</a:t>
              </a:r>
              <a:r>
                <a:rPr lang="en-US" altLang="ko-KR" smtClean="0">
                  <a:latin typeface="나눔바른고딕" pitchFamily="50" charset="-127"/>
                  <a:ea typeface="나눔바른고딕" pitchFamily="50" charset="-127"/>
                </a:rPr>
                <a:t>! </a:t>
              </a:r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서너 사람이 만나서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밤새도록 가을 벌레 소리 함께 들을 줄을</a:t>
              </a:r>
              <a:endParaRPr lang="ko-KR" altLang="en-US"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0" y="5085184"/>
              <a:ext cx="18002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纖月流輝碧葉西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薄雲殘暑更凄迷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何知邂逅人三四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共聽秋蟲一夜啼</a:t>
              </a:r>
            </a:p>
            <a:p>
              <a:pPr fontAlgn="base"/>
              <a:r>
                <a:rPr lang="ko-KR" altLang="en-US" smtClean="0">
                  <a:latin typeface="나눔바른고딕" pitchFamily="50" charset="-127"/>
                  <a:ea typeface="나눔바른고딕" pitchFamily="50" charset="-127"/>
                </a:rPr>
                <a:t>	</a:t>
              </a:r>
            </a:p>
          </p:txBody>
        </p:sp>
      </p:grpSp>
      <p:pic>
        <p:nvPicPr>
          <p:cNvPr id="16386" name="Picture 2" descr="ë°ì ê°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149080"/>
            <a:ext cx="1800200" cy="2458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김천택의 강호시조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신선한 꽃향기를 선물로 주는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아름다운 자연에 위안을 받고 감격하는 흥취를 노래</a:t>
            </a: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이처럼 자연은 그 신비로운 힘으로 인간과 교감하고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인간의 심미적 인식을 증대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셸리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(Shelley)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시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관념미의 찬미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Hymn to Intellectual Beauty&gt;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앞부분</a:t>
            </a:r>
          </a:p>
          <a:p>
            <a:pPr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	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z="24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노래에서는 고통스런 현실을 살아가는 인간에게 자연이 베풀어주는 이상미를 노래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시는 이러한 자연의 신비로운 힘을 때로는 감각세계를 초월한 초자연적인 이상미로 묘사하기도 하지만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기본적으로 자연 자체를 인간과 교감하는 존재로 파악하고 있다는 점에서는 조선후기 자연시와 다르지 않음</a:t>
            </a: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39552" y="1124744"/>
            <a:ext cx="5112568" cy="100811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낮잠을 늦게 깨어 취한 눈으로 바라보니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밤비에 금방 핀 꽃이 그윽한 향기 보내누나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아마도 산속에 사는 맑은 취향은 이처럼 좋은가 하노라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39552" y="3212976"/>
            <a:ext cx="3744416" cy="208823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이따금씩 섬광 번득이며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각 인간의 가슴 얼굴에 찾아든다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저녁의 색조들과 화성들처럼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―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별빛 속에 널리 펼쳐져 있는 구름처럼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―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달아나버린 음악의 기억처럼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―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우아미 때문에 소중하고 신비 때문에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더한층 귀한 무엇처럼   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김천봉 번역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9393" name="_x182293480" descr="EMB000031b474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212976"/>
            <a:ext cx="1800199" cy="2054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윌리엄 워드워스는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서곡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에서 인간과 자연이 평등한 존재라면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인간에 의해서 자연도 좀더 존재가치를 드높일 수 있어야 한다는 관점 제시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작품의 인용부분은 자연과 교감하는 인간의 신비로운 힘이 자연에게 광휘를 더해주는 원인자로 묘사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자연은 스스로 나와의 교유를 통해 한 차원 높은 자기 실현을 성취하는 것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시에서 인간은 해나 미풍들과 같은 무생물에서 새들과 같은 생명체에 이르기 까지 긴밀한 존재의 연쇄를 이루면서 상호작용을 통해 서로의 내재적 존재 가치를 드높이는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평등한 유기체의 일부로 인식됨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67544" y="1484784"/>
            <a:ext cx="4392488" cy="2736304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한 도움의 빛이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내 마음에서 흘러나와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지는 해에 새로운 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광채를 더했고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아름답게 노래하는 새들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살랑거리는 미풍들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저마다 그토록 달콤하게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속삭이며 흐르는 샘물들도 마음의 지배에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순종하였고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한밤중의 폭풍우도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내 눈앞에서 더 캄캄해졌으니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이로써 나의 경의가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이로써 나의 헌신이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또 이로써 나의 환희가 가능했네 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김승희 번역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5298" name="Picture 2" descr="william wordsworth the prelude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412776"/>
            <a:ext cx="1881569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AutoNum type="arabicParenR"/>
            </a:pP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목가시와 전가시의 자연과 노동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marL="457200" indent="-457200"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대체로 서구의 고전적인 목가시는 상상적인 황금시대를 배경으로 하는 순수하고 풍요로운 전원생활에 대한 회고적인 이상을 담은 노래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목가시의 부제가 붙은 워즈워스의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마이클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은 당대의 현실을 배경으로 하고 있음 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시의 주인공 마이클은 조카를 보증하여 생긴 담보 빚을 갚기 위해 자신의 땅을 팔기 보다는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아들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루크를 도시로 보내 돈을 벌게 하는데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이는 당시 급격한 산업화로 인한 독립 자영농의 몰락과 농촌공동체의 붕괴라는 사회역사적 현실을 실제 상황으로 재현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마이클은 이 돌풍의 소리가 양떼를 돌보는 일을 만들어낸다고 생각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마이클은 자연적 존재이며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자연의 리듬과 호흡에 따라 노동을 하는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생태적 존재의 일부임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67544" y="2996952"/>
            <a:ext cx="5472608" cy="244827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바로 여기에서 그는 모든 바람의 의미를 배웠다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각각의 음조를 지닌 돌풍의 의미를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그리고 아주 종종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다른 사람들이 유념치 않을 때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그는 남쪽이 비밀스런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음악을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저 먼 고원 지대 언덕에서 백파이프 부는 사람들이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만들어내는 소리 같은 음악을 들었다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그런 경고를 듣고 목동은 양떼를 생각했지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그리고 스스로에게 말하곤 했어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바람이 자기를 위해 일을 만들어내고 있다고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! 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최동오 번역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28575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-21942" y="1267004"/>
            <a:ext cx="9144000" cy="0"/>
          </a:xfrm>
          <a:prstGeom prst="line">
            <a:avLst/>
          </a:prstGeom>
          <a:ln w="28575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직사각형 39"/>
          <p:cNvSpPr/>
          <p:nvPr/>
        </p:nvSpPr>
        <p:spPr>
          <a:xfrm>
            <a:off x="611560" y="1700808"/>
            <a:ext cx="7920880" cy="4176464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en-US" altLang="ko-KR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조선후기 강호시와 영국 낭만주의시의 생성 배경</a:t>
            </a:r>
          </a:p>
          <a:p>
            <a:pPr fontAlgn="base">
              <a:lnSpc>
                <a:spcPct val="150000"/>
              </a:lnSpc>
            </a:pPr>
            <a:r>
              <a:rPr lang="en-US" altLang="ko-KR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</a:t>
            </a:r>
          </a:p>
          <a:p>
            <a:pPr marL="971550" lvl="1" indent="-514350" fontAlgn="base">
              <a:buFont typeface="+mj-ea"/>
              <a:buAutoNum type="circleNumDbPlain"/>
            </a:pP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사회적 삶의 불모성과 자연 귀의 </a:t>
            </a:r>
          </a:p>
          <a:p>
            <a:pPr marL="971550" lvl="1" indent="-514350" fontAlgn="base">
              <a:buFont typeface="+mj-ea"/>
              <a:buAutoNum type="circleNumDbPlain"/>
            </a:pP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평등한 관계로서의 자연과 인간</a:t>
            </a:r>
          </a:p>
          <a:p>
            <a:pPr marL="971550" lvl="1" indent="-514350" fontAlgn="base">
              <a:buFont typeface="+mj-ea"/>
              <a:buAutoNum type="circleNumDbPlain"/>
            </a:pP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자연과의 교융에 관한 미적 </a:t>
            </a: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표상</a:t>
            </a:r>
            <a:endParaRPr lang="en-US" altLang="ko-KR" sz="2000" smtClean="0">
              <a:solidFill>
                <a:schemeClr val="tx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r>
              <a:rPr lang="en-US" altLang="ko-KR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</a:p>
          <a:p>
            <a:pPr marL="971550" lvl="1" indent="-514350" fontAlgn="base">
              <a:buFont typeface="+mj-ea"/>
              <a:buAutoNum type="circleNumDbPlain"/>
            </a:pP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목가시와 전가시의 자연과 노동</a:t>
            </a:r>
          </a:p>
          <a:p>
            <a:pPr marL="971550" lvl="1" indent="-514350" fontAlgn="base">
              <a:buFont typeface="+mj-ea"/>
              <a:buAutoNum type="circleNumDbPlain"/>
            </a:pP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정주의 장소와 친자연적 상상력</a:t>
            </a:r>
          </a:p>
          <a:p>
            <a:pPr fontAlgn="base">
              <a:lnSpc>
                <a:spcPct val="150000"/>
              </a:lnSpc>
            </a:pPr>
            <a:r>
              <a:rPr lang="en-US" altLang="ko-KR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4. </a:t>
            </a:r>
            <a:r>
              <a:rPr lang="ko-KR" altLang="en-US" sz="2000" smtClean="0">
                <a:solidFill>
                  <a:schemeClr val="tx1"/>
                </a:solidFill>
                <a:latin typeface="나눔고딕 ExtraBold" pitchFamily="50" charset="-127"/>
                <a:ea typeface="나눔고딕 ExtraBold" pitchFamily="50" charset="-127"/>
              </a:rPr>
              <a:t>자연시에 대한 생태시학적 탐구의 유용성</a:t>
            </a:r>
          </a:p>
          <a:p>
            <a:pPr algn="ctr" fontAlgn="base"/>
            <a:endParaRPr lang="ko-KR" altLang="en-US" sz="2000" dirty="0"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404664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spc="20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강의 순서</a:t>
            </a:r>
            <a:endParaRPr lang="ko-KR" altLang="en-US" sz="4800" spc="20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직각 삼각형 28"/>
          <p:cNvSpPr/>
          <p:nvPr/>
        </p:nvSpPr>
        <p:spPr>
          <a:xfrm rot="10800000">
            <a:off x="8103856" y="173892"/>
            <a:ext cx="878844" cy="878844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26723255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7106" name="Picture 2" descr="ìì¹ë ìë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49479" cy="5839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시칠리아에서 출현한 목가시가 목축업을 배경으로 하고 있기에 농업경제를 배경으로 하는 한반도에서 이에 상응할 만한 노래는 전가시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전가시란 말 그대로 농촌을 배경으로 자신의 농업노동을 통해 영위되는 소박한 삶의 모습을 그려낸 일련의 작품들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전가시 작품에서는 농촌 생활에 대한 낭만적이고 이상적인 삶의 모습을 묘사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67544" y="2060848"/>
            <a:ext cx="4824536" cy="2952328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논 밭 갈아 기음 매고 베잠방이 대님 쳐 신들 메고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낫 갈아 허리에 차고 도끼 별러 둘러메고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울창한 산 속 들어가서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삭정이 마른 섶을 베거니 자르거니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지게에 짊어서 지팡이 받쳐 놓고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샘을 찾아가서 점심도 다 비우고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곰방대를 톡톡 털어 잎담배 피워 물고 콧노래 졸다가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석양이 재 넘어 갈 때 어깨를 추스르며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긴 소리 짧은 소리 하며 어이 갈꼬 하더라 </a:t>
            </a:r>
            <a:endParaRPr lang="en-US" altLang="ko-KR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작자 미상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육당본 청구영언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130" name="Picture 2" descr="ê¹íë íìí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620688"/>
            <a:ext cx="5559003" cy="6237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레이몬드 윌리엄스는 ‘시골과 도시를 분리하여 시골을 목가적인 자연의 일부로 정체시키는 행위는 전원풍경 속에 감춰진 극도로 불평등한 생활환경과 이를 조종하는 자본에 대한 무지’를 나타낸다고 비판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- 18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세기 영국시단에서는 이러한 목가시의 전통에 도전하는 일련의 시인들이 등장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스티븐 더크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(Duck, Stephen, 1705-1756)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탈곡부의 노동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(The Thresher’s Labour)&gt;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691680" y="2420888"/>
            <a:ext cx="6624736" cy="4104456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이곳에는 샘물이 재잘거리지도 않고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새끼양도 놀지 않고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방울새도 지저귀지 않고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즐거운 표정의 들판도 없다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미의 신을 언짢게 만들 정도로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온통 음침하고 우울한 풍경뿐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우리가 시커먼 완두를 탈곡할 때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당신들은 모르리라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일을 끝낸 후의 우리의 원래 얼굴색을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땀과 먼지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그리고 질식할 뜻한 연기는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우리를 에티오피아 사람처럼 보이게 만든다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저녁에 귀가하면 마누라도 놀라고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겁에 질린 자식은 귀신이 온 줄 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일주일 또 일주일 우리는 이런 지루한 일을 계속한다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키질 작업이 새로운 일거리를 만들 때까지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키질이 끝난 후 해야 할 일은 분명 새롭겠지만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전보다 힘든 일이기 일쑤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탈곡기는 오직 주인의 욕지거리에만 복종할 뿐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이현석 번역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2466" name="Picture 2" descr="Duck, Stephen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988840"/>
            <a:ext cx="2088232" cy="29165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764704"/>
            <a:ext cx="60486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영국의 노동자 시인 스티븐 더크가 젊은 시절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찰턴 지방의 한 오두막에서 저 임금의 탈곡부 노동자로 생활했던 체험을 생생하게 그려낸 작품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농투성이로 살아왔던 더크가 바라보는 시골의 모습은 ‘온통 음침하고 우울한 풍경뿐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생태시학적 관점에서 우리가 위의 시에서 주목할 만한 점은 바로 시적 인물의 노동</a:t>
            </a: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칼 마르크스에 의하면 인간은 진정하고도 본질적인 노동을 통해 ‘자연과의 역동적인 생명활동’을 하고 이를 통해 자아를 자연에서 실현할 수 있다고 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인간이 자연에 의지하여 산다는 말은 자연이 바로 그 신체라는 뜻이며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 신체는 그가 죽지 않으려면 항상 자연과 끊임없는 상호작용하는 상태로 남아 있어야만 한다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인간의 육체적 정신적인 삶이 자연과 연결된다는 말은 그냥 간단히 말하면 자연은 자연 자체와 연결된다는 뜻이다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왜냐하면 인간이란 자연의 일부이기 때문이다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비록 고단할 지라도 자연과 교감하는 생명활동으로서의 노동이 자연 속에서 진정한 자아를 실현시킬 수 있다는 점에서 더크의 숙제는 본질적인 노동으로의 전환이라 할 만함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조선 후기 시조에서 발견되는 본질적인 노동 실현의 사례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존재 위백규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魏伯珪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1727-1798)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농가구장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위백규는 장흥 방촌에서 가문의 구성원들과 함께 독경병행했던 실학자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작품은 사강회라는 일종의 가문공동체를 이끌면서 농사적 체험을 담에 지은 시조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첫 번째 작품은 한여름 뙤약볕 아래에서의 힘든 노동과 청풍을 맞으며 잠시 쉬는 휴식 시간을 노래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두 번째 작품에서는 초가을 여물어 가는 가을 들판에서 느끼는 보람을 이야기</a:t>
            </a: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노동을 매개로하여 인간과 자연이 육제적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정신적으로 하나가 되는 모습을 발견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위백규의 농업 노동 형상은 조선의 농촌이 자본에 의해 포획되기 이전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인간과 자연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인간과 노동이 분리되기 이전의 자족적인 시골공동체의 일상적인 삶의 단면을 생생하게 포착</a:t>
            </a: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39552" y="1484784"/>
            <a:ext cx="4968552" cy="2520280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땀은 떨어질 대로 떨어지고 볕은 쬘 대로 쬔다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청풍에 옷깃 열고 긴 휘파람 흘리 불 제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어디서 길 가는 손님네 아는 듯이 머무는고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fontAlgn="base"/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면화는 세 다래 네 다래요 이른 벼는 패는 모가 굽는가 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오뉴월이 언제 가고 칠월이 반이로다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아마도 하느님 너희 만들 제 날 위하여 만드셨다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  <a:p>
            <a:pPr fontAlgn="base"/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―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위백규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&lt;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농가구장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&gt;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7586" name="Picture 2" descr="ì¡´ì¬ì§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5950" y="1556793"/>
            <a:ext cx="3284017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2000" smtClean="0">
                <a:latin typeface="나눔바른고딕" pitchFamily="50" charset="-127"/>
                <a:ea typeface="나눔바른고딕" pitchFamily="50" charset="-127"/>
              </a:rPr>
              <a:t>2) </a:t>
            </a: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정주의 장소와 친자연적 상상력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본래 ‘생태학’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(ecology)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이란 용어는 “가정”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(household)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또는 “처소”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(dwelling place)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를 의미하는 희랍어에서 유래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인간뿐만 아니라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온갖 생물들의 삶의 터전이라 할 수 있는 거주의 장소는 생태시학에서 관심을 기울일 수 있는 주요 범주 가운데 하나가 될 수 있음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생태학의 한 분야인 생명지역주의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(bioregionalism)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에서는 지역 구분을 인간 중심이 아닌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인간과 어우러진 자연중심적으로 설정한다는 점이며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지역단위의 생명중심적 소공동체 생활을 장려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생명지역주의에서는 추상적 공간으로서의 생태계가 아니라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우리 스스로의 삶의 터전에서 자연물이나 생명체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장소나 지역을 사랑하는 것을 소중하게 여김 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생명지역주의는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1975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년 미국에서 출발했지만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영국 시단에서 이러한 사유의 원형을 우리는 영국 중동부 노샘튼주의 한 시골마을에서 평생을 농부로 살다가 죽은 농부시인 존 클레어의 시편들에서 확인할 수 있음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69269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존 클레어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(John Clare)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시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소디웰의 탄식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(The Lament of Swordy Well)&gt;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일부분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611560" y="1124744"/>
            <a:ext cx="4392488" cy="3600400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나는 소디웰 조그만 땅 한 조각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도시에 걸려 도시 위로 넘어졌네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내가 일어설 수 없을 때까지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도시는 날 혹사하고 짓뭉개었지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그래서 난 꼼짝없이 무너졌다네</a:t>
            </a:r>
          </a:p>
          <a:p>
            <a:pPr fontAlgn="base"/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(…)</a:t>
            </a:r>
            <a:endParaRPr lang="ko-KR" altLang="en-US" sz="160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탐욕스런 손이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나의 이끼 낀 산들을 가로채고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더욱 더 탐욕스런 마음이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그걸 평평한 황갈색 땅으로 변화시켜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구릉같은 건 남겨두지 않는구나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지난 여름 나는 한껏 꽃을 피웠지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꽃구경하러 몇 마일을 걸어온 사람들은</a:t>
            </a:r>
          </a:p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자신들의 눈을 믿을 수가 없었네 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김철수 번역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z="160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Picture 3" descr="ì¡´ í´ë ì´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0768"/>
            <a:ext cx="2664296" cy="32577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4797152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이 시의 화자는 인용부분 첫 행에 나와 있듯이 소디웰의 조그만 땅 한 조각</a:t>
            </a: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이 땅의 진술은 도시로 인해 혹사당하고 짓뭉개져서 마침내 무너지고 말았다는 것</a:t>
            </a: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소디웰의 땅조각이라는 이 화자는 인클로저가 진행되던 당시 산업자본에 의해 파괴된 자연 환경 속의 실제의 땅이자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산업화의 덫에 걸려 임노동자로 전락한 토착농민</a:t>
            </a: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중략 부분 이하에서는 파괴된 토착적 생태공동체의 황량한 모습을 보여줌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땅이 파괴되자 거기에 서식하고 있던 꽃과 나무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인간과 새들 모두 생존의 터전으로부터 분리되어 생명력을 상실해 버림</a:t>
            </a:r>
            <a:r>
              <a:rPr lang="en-US" altLang="ko-KR" sz="1600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z="160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764704"/>
            <a:ext cx="85689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존 클레어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(John Clare)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가 그의 고향에 대해 읊조린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헬프스톤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(helpstone)&gt;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파괴되어 가는 현실과 함께 병치된 예전 농업과 관련된 장면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이젠 목장과 더불어 풍경도 사라져 버렸지만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탐욕의 손길이 미치기 전의 목장은 온갖 만발한 꽃들이 녹색의 대지를 물들이던 곳이었으며 마음껏 포식하던 소와 양들이 편하게 울던 공간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자본의 무자비한 파괴는 시골의 파괴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또는 아름다운 풍경의 파괴만이 아니라 옛날 자신과 공존했던 자연 사물들에 대한 공생의 기억과 그 문화전체에 대한 파괴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클레어의 시는 자연의 파괴가 가져오는 결과가 얼마나 끔찍한지를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거꾸로 자연과의 전체적인 공동체의식의 회복을 지향하는 생태지역주의적 가치의 소중함을 역설적으로 보여줌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95536" y="1268760"/>
            <a:ext cx="4680520" cy="1872208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그대 멀리 도망간 목장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오래전에 사라진 풍경이여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그곳에서는 자연이 만발한 꽃의 녹색으로 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자유롭게 사방을 채색하고</a:t>
            </a:r>
          </a:p>
          <a:p>
            <a:pPr fontAlgn="base"/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………………………………………………………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소는 음매 울고 돌아다니며 풀을 포식하고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목동이 지키던 양도 편히 울었다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이현석 번역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76470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탐욕스런 손길에 의해 지역의 생태공동체가 파괴되는 현장은 다산 정약용의 시에서도 목격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산업화가 늦은 조선에서의 탐욕스런 손길이란 부패한 관료의 수탈이나 부농들의 횡포를 상징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정약용이 강진 유배시에 겪었던 체험을 노래한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탐진의 농가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耽津農歌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)&gt;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907704" y="1772816"/>
            <a:ext cx="5256584" cy="244827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9712" y="1844824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부자집 만 꿰미 많은 돈 아끼지 않고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썰물 때 돌을 쌓아 바닷물 막아 놓네 	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조개 줍던 옛 땅에 지금은 벼를 심어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어제의 개펄이 기름진 논이 됐네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게으른 습관은 기름진 땅에서 나오기에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상농가는 해 높도록 잠만 잔다네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나무 그늘 밑 술주정에 한참을 쉬다가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천천히 소 한 마리 끌고 마른 밭을 간다네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1844824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豪家不惜萬緡錢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疊石防潮趁月弦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舊拾蚌螺今穫稻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由來瀉鹵是腴田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懶習眞從沃壤然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上農猶復日高眠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楡陰醉罵移時歇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徐取一牛耕旱田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4365104"/>
            <a:ext cx="8676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조선후기 삼정의 문란 속에서 착취 당하는 인민들의 삶을 생생한 필치로 그려내었던 정약용의 시가 창작 당시부터 생태학적 사유를 내재했다고 보기는 어렵겠지만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자연과의 본원적 관계회복을 요구하는 오늘날의 관점에서는 새롭게 음미해볼 만함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첫 연은 부자들이 수많은 돈을 투자하여 바닷가에 돌을 쌓고 간척지를 만드는 일을 소개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땅의 소유 확대를 통한 물질적 풍요는 곧장 인간의 게으름을 초래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넓은 연못에 물고기도 기르지 않고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연꽃조차 심지 않은 괴상한 일의 원인은 관가의 횡포 때문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국가권력의 개입에 의해 향촌민과 그의 정주공간으로서의 자연과의 연결과 유대감이 차단</a:t>
            </a: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1 .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조선후기 강호시와 영국 낭만주의시의 생성 배경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882586"/>
            <a:ext cx="8604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•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조선후기 강호시가와 영국 낭만주의 시가 발흥하게 된 시기는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18-19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세기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•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영국 낭만주의 시의 생성 배경</a:t>
            </a: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자본주의의 급속한 발달에 따른 환경 파괴</a:t>
            </a: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도시문명이 초래한 빈부 격차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인간소외 등에 대한 낭만주의 시인들의 반성적 성찰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2769" name="_x182235904" descr="EMB000031b47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242175"/>
            <a:ext cx="4104456" cy="241096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55576" y="486916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근대과학사상에 기반한 기계론적 자연관 → 유기체적 자연관</a:t>
            </a: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만물은 인간이 이용하도록 창조되었다는 인간중심적 윤리학 → 자연중심적 윤리학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0"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 결과로 자연에 존재하는 하찮은 미물에서부터 인간에 이르기까지 모든 생명체의 내재적 가치는 동일하다는 오늘날 심층생태학적 사유의 단초가 이 시기에 마련됨 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다산 정약용의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탐진촌요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耽津村謠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)&gt;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인용시의 앞부분은 자연의 놀라운 생명력과 심미적 아름다움을 묘사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이하는 음울한 풍경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소금비로 인한 등자나무와 유자나무의 고사가 그것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공납으로 인한 지방관아의 폐해가 커서 주민들이 유자나무에 구멍을 뚫고 호초를 넣어 말라죽게 하거나 한밤중에 도끼로 베어버린 것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정약용의 시에서는 이처럼 생명공동체의 일원인 지역 주민이 자신의 삶의 터전에 있는 생태계를 고의적으로 자주 훼손하는 장면이 목격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엄혹한 군주체제하에서 국가권력에 편승한 관료들의 횡포로 스스로의 정주공간을 파괴할 수밖에 없는 상황이기 때문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이런 점에서 정약용의 시는 중앙집권 보다는 분권화 체제가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국가 전체보다는 소지역 단위의 생명지역에서의 활동이 생태환경 보존에 더욱 유용하다는 사실을 넌지시 일깨워 줌</a:t>
            </a:r>
          </a:p>
        </p:txBody>
      </p:sp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생태시학적 자연 표상의 몇 가지 범주와 사례들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67544" y="1124744"/>
            <a:ext cx="4824536" cy="2376264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1172939"/>
            <a:ext cx="421297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동백나무 잎사귀 싸늘하고 따박한데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눈 속에 핀 꽃이 학 이마처럼 붉구나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갑인년 어느 날에 소금비 내린 뒤로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등자나무 유자나무도 모조리 말랐다네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바닷가 왕대나무 키가 커서 백 자더니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요사이 같아선 상앗댓감도 못 되네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원정들 날마다 새 죽순 길러내어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죽력고 만들어 고관집에 바친 까닭</a:t>
            </a:r>
            <a:endParaRPr lang="ko-KR" altLang="en-US" sz="1600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9912" y="1172939"/>
            <a:ext cx="158417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山茶接葉泠童童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雪裏花開鶴頂紅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一自甲寅鹽雨後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朱欒黃柚盡枯叢</a:t>
            </a:r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z="16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海岸篔簹百尺高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如今不中釣船篙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園丁日日培新笋</a:t>
            </a:r>
          </a:p>
          <a:p>
            <a:pPr fontAlgn="base"/>
            <a:r>
              <a:rPr lang="ko-KR" altLang="en-US" sz="1600" smtClean="0">
                <a:latin typeface="나눔바른고딕" pitchFamily="50" charset="-127"/>
                <a:ea typeface="나눔바른고딕" pitchFamily="50" charset="-127"/>
              </a:rPr>
              <a:t>留作朱門竹瀝膏</a:t>
            </a:r>
          </a:p>
          <a:p>
            <a:pPr fontAlgn="base"/>
            <a:endParaRPr lang="ko-KR" altLang="en-US" sz="1600"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8610" name="Picture 2" descr="ì ì½ì©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886638"/>
            <a:ext cx="1512168" cy="2614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smtClean="0">
                <a:latin typeface="나눔고딕 ExtraBold" pitchFamily="50" charset="-127"/>
                <a:ea typeface="나눔고딕 ExtraBold" pitchFamily="50" charset="-127"/>
              </a:rPr>
              <a:t>4. </a:t>
            </a:r>
            <a:r>
              <a:rPr lang="ko-KR" altLang="en-US" sz="1600" smtClean="0">
                <a:latin typeface="나눔고딕 ExtraBold" pitchFamily="50" charset="-127"/>
                <a:ea typeface="나눔고딕 ExtraBold" pitchFamily="50" charset="-127"/>
              </a:rPr>
              <a:t>자연시에 대한 생태시학적 탐구의 유용성 </a:t>
            </a:r>
            <a:endParaRPr lang="ko-KR" altLang="en-US" sz="1600" b="1" smtClean="0">
              <a:latin typeface="나눔고딕 ExtraBold" pitchFamily="50" charset="-127"/>
              <a:ea typeface="나눔고딕 ExtraBold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95536" y="692696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자연과의 교감과 심미인식을 노래한 이러한 시들이 파괴되어가는 생태현실에 얼마나 직접적인 효과를 발휘할 수 있을지에 대해서 의문을 제기하는 사람이 있음 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문학과 자연환경의 관계에 관해 탐구하는 시학이 생태시학이라면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이것이 필요한 이유는 무엇인가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루컷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(W. Rueckert)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은 “당면한 문제는 대부분의 생태학자들이 동의하듯이 인간 공동체가 자연 공동체를 파괴하는 것을 막는 방법을 찾아냄으로써 인간 공동체의 파괴를 막는 일이다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.”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라고 했음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이는 우리 ‘문학연구의 방향이 생태권을 구성하는 자연 공동체와 인간 공동체가 조화를 이루는 방향이 되어야 한다는 의미’일 것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z="800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우리의 자연시와 영국 낭만주의 시는 우리가 잃어버린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자연과 인간의 일체화된 삶의 소중함에 대한 사실을 일깨워 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모든 시는 ‘축적된 에너지의 끊임없는 원천’으로서 이러한 시 작품을 읽는 일은 그 에너지의 전달이며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세계를 하나의 창조 과정으로 느끼는 공생의 체험으로 이끌 수 있기 때문에 생태시학은 더욱 소중 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611560" y="3284984"/>
            <a:ext cx="7920880" cy="1440160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심층생태학은 사람들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공동체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일체의 자연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 사이에 새로운 균형과 조화를 일깨우는 방법이다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그것은 인간의 가장 깊은 갈망을 충족시켜 줄 수 있다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즉 우리의 기본적인 직관에 대한 믿음과 신뢰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직접 행동의 용기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우리 신체의 리듬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흐르는 물의 리듬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날씨와 계절의 변화 그리고 지상의 생명현상의 일체 사이에 일어나는 자연스럽고 즐겁고 감각적인 교섭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 여러 가지 조화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그와 더불어 춤출 수 있는 기쁨에 찬 자신감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이러한 것에 대한 욕구를 심층생태학은 충족시켜준다</a:t>
            </a:r>
            <a:r>
              <a:rPr lang="en-US" altLang="ko-KR" sz="1600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z="1600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1673468" y="2092501"/>
            <a:ext cx="5760640" cy="2848667"/>
            <a:chOff x="1691680" y="1988838"/>
            <a:chExt cx="6552728" cy="3240359"/>
          </a:xfrm>
        </p:grpSpPr>
        <p:sp>
          <p:nvSpPr>
            <p:cNvPr id="14" name="이등변 삼각형 13"/>
            <p:cNvSpPr/>
            <p:nvPr/>
          </p:nvSpPr>
          <p:spPr>
            <a:xfrm flipV="1">
              <a:off x="3059832" y="1988838"/>
              <a:ext cx="3827588" cy="324035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ko-KR" altLang="en-US" sz="7200">
                <a:solidFill>
                  <a:srgbClr val="0070C0"/>
                </a:solidFill>
                <a:latin typeface="서울한강체 B" pitchFamily="18" charset="-127"/>
                <a:ea typeface="서울한강체 B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4498" y="2255258"/>
              <a:ext cx="2709961" cy="735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600" b="1" dirty="0">
                  <a:ln>
                    <a:solidFill>
                      <a:schemeClr val="tx1">
                        <a:alpha val="20000"/>
                      </a:schemeClr>
                    </a:solidFill>
                  </a:ln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rPr>
                <a:t>감사합니다</a:t>
              </a:r>
              <a:r>
                <a:rPr lang="en-US" altLang="ko-KR" sz="3600" b="1" dirty="0">
                  <a:ln>
                    <a:solidFill>
                      <a:schemeClr val="tx1">
                        <a:alpha val="20000"/>
                      </a:schemeClr>
                    </a:solidFill>
                  </a:ln>
                  <a:solidFill>
                    <a:schemeClr val="bg1"/>
                  </a:solidFill>
                  <a:latin typeface="나눔바른고딕" pitchFamily="50" charset="-127"/>
                  <a:ea typeface="나눔바른고딕" pitchFamily="50" charset="-127"/>
                </a:rPr>
                <a:t>.</a:t>
              </a:r>
              <a:endParaRPr lang="ko-KR" altLang="en-US" sz="3600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endParaRPr>
            </a:p>
          </p:txBody>
        </p:sp>
        <p:sp>
          <p:nvSpPr>
            <p:cNvPr id="16" name="이등변 삼각형 15"/>
            <p:cNvSpPr/>
            <p:nvPr/>
          </p:nvSpPr>
          <p:spPr>
            <a:xfrm>
              <a:off x="1691680" y="2420888"/>
              <a:ext cx="2799928" cy="2370363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ko-KR" altLang="en-US" sz="7200">
                <a:solidFill>
                  <a:srgbClr val="0070C0"/>
                </a:solidFill>
                <a:latin typeface="서울한강체 B" pitchFamily="18" charset="-127"/>
                <a:ea typeface="서울한강체 B" pitchFamily="18" charset="-127"/>
              </a:endParaRPr>
            </a:p>
          </p:txBody>
        </p:sp>
        <p:sp>
          <p:nvSpPr>
            <p:cNvPr id="17" name="이등변 삼각형 16"/>
            <p:cNvSpPr/>
            <p:nvPr/>
          </p:nvSpPr>
          <p:spPr>
            <a:xfrm>
              <a:off x="5444480" y="2419156"/>
              <a:ext cx="2799928" cy="237036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ko-KR" altLang="en-US" sz="7200">
                <a:solidFill>
                  <a:srgbClr val="0070C0"/>
                </a:solidFill>
                <a:latin typeface="서울한강체 B" pitchFamily="18" charset="-127"/>
                <a:ea typeface="서울한강체 B" pitchFamily="18" charset="-127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2B07241B-58D6-499F-95FD-626170B7A35F}"/>
              </a:ext>
            </a:extLst>
          </p:cNvPr>
          <p:cNvGrpSpPr/>
          <p:nvPr/>
        </p:nvGrpSpPr>
        <p:grpSpPr>
          <a:xfrm>
            <a:off x="4214192" y="218136"/>
            <a:ext cx="4750296" cy="578495"/>
            <a:chOff x="4067944" y="218136"/>
            <a:chExt cx="4750296" cy="578495"/>
          </a:xfrm>
        </p:grpSpPr>
        <p:sp>
          <p:nvSpPr>
            <p:cNvPr id="13" name="제목 1"/>
            <p:cNvSpPr txBox="1">
              <a:spLocks/>
            </p:cNvSpPr>
            <p:nvPr/>
          </p:nvSpPr>
          <p:spPr>
            <a:xfrm>
              <a:off x="4067944" y="218136"/>
              <a:ext cx="4750296" cy="5784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r">
                <a:spcBef>
                  <a:spcPct val="0"/>
                </a:spcBef>
                <a:defRPr/>
              </a:pPr>
              <a:r>
                <a:rPr lang="ko-KR" altLang="en-US" sz="2000" dirty="0">
                  <a:latin typeface="경기천년제목L Light" panose="02020403020101020101" pitchFamily="18" charset="-127"/>
                  <a:ea typeface="경기천년제목L Light" panose="02020403020101020101" pitchFamily="18" charset="-127"/>
                </a:rPr>
                <a:t/>
              </a:r>
              <a:br>
                <a:rPr lang="ko-KR" altLang="en-US" sz="2000" dirty="0">
                  <a:latin typeface="경기천년제목L Light" panose="02020403020101020101" pitchFamily="18" charset="-127"/>
                  <a:ea typeface="경기천년제목L Light" panose="02020403020101020101" pitchFamily="18" charset="-127"/>
                </a:rPr>
              </a:br>
              <a:endParaRPr kumimoji="0" lang="ko-KR" altLang="en-US" sz="2000" b="1" i="0" u="none" strike="noStrike" kern="1200" cap="none" spc="0" normalizeH="0" baseline="0" noProof="0" dirty="0">
                <a:ln>
                  <a:solidFill>
                    <a:srgbClr val="0070C0">
                      <a:alpha val="20000"/>
                    </a:srgb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경기천년제목L Light" panose="02020403020101020101" pitchFamily="18" charset="-127"/>
                <a:ea typeface="경기천년제목L Light" panose="02020403020101020101" pitchFamily="18" charset="-127"/>
                <a:cs typeface="+mj-cs"/>
              </a:endParaRPr>
            </a:p>
          </p:txBody>
        </p:sp>
        <p:cxnSp>
          <p:nvCxnSpPr>
            <p:cNvPr id="15" name="직선 연결선 14"/>
            <p:cNvCxnSpPr>
              <a:cxnSpLocks/>
            </p:cNvCxnSpPr>
            <p:nvPr/>
          </p:nvCxnSpPr>
          <p:spPr>
            <a:xfrm>
              <a:off x="4134943" y="590208"/>
              <a:ext cx="4613521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499992" y="1793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mtClean="0">
                <a:latin typeface="나눔고딕 ExtraBold" pitchFamily="50" charset="-127"/>
                <a:ea typeface="나눔고딕 ExtraBold" pitchFamily="50" charset="-127"/>
              </a:rPr>
              <a:t>2018</a:t>
            </a:r>
            <a:r>
              <a:rPr lang="ko-KR" altLang="en-US" smtClean="0">
                <a:latin typeface="나눔고딕 ExtraBold" pitchFamily="50" charset="-127"/>
                <a:ea typeface="나눔고딕 ExtraBold" pitchFamily="50" charset="-127"/>
              </a:rPr>
              <a:t>년 청년교사 문학교육과 연구 연수</a:t>
            </a:r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z="1600" b="1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1 . </a:t>
            </a:r>
            <a:r>
              <a:rPr lang="ko-KR" altLang="en-US" sz="1600" b="1" smtClean="0">
                <a:latin typeface="나눔바른고딕" pitchFamily="50" charset="-127"/>
                <a:ea typeface="나눔바른고딕" pitchFamily="50" charset="-127"/>
              </a:rPr>
              <a:t>조선후기 강호시와 영국 낭만주의시의 생성 배경 </a:t>
            </a: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79512" y="760050"/>
            <a:ext cx="88924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•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조선후기 강호시 변화의 배경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성리학의 유기체적 자연관의 변화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성리학에서는 理라고 하는 우주적 본질이 인간을 포함하여 이 세상의 모든 존재에게 관철되어 있다고 봄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모든 자연 사물은 일종의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道體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로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서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인륜의 지향과 전혀 모순되지 않음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도덕적 자연관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그러나 실제의 사실에서 진리를 찾고자 하는 실학파에 이르면 성리학의 유기체적 사유는 균열이 생김 </a:t>
            </a:r>
          </a:p>
          <a:p>
            <a:pPr lvl="1"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홍대용의 상대주의적 사유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일식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월식은 자연현상일 뿐 인간 사회의 치란과 관계없음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>
              <a:buFontTx/>
              <a:buChar char="-"/>
            </a:pP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        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자연과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인간은 각자 자율적인 기능을 하는 독립체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각 자연물은 특이성을 지닌 개별적 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         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존재로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인식됨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사람의 관점에서 볼 때는 사물이 천하지만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사물의 관점에서 볼 때는 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         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인간이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천함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박지원 또한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象記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에서 만물의 이치를 일원론적으로 설명하려는 주자학적 사유에 회의 </a:t>
            </a: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장유의 생태주의적 사유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 중심적인 사고를 하게 되면 자연은 열등하다고 생각하여 자연을 멋대로 이용하거나 죽이는 폐단을 초래할 수 있음 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27784" y="3717032"/>
            <a:ext cx="3816424" cy="1512168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검은 것은 까마귀요 흰 것은 해오라비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신 것은 梅實이오 짠 것은 소금이라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物性이 다 各各 다르니 物各付物 하리라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  <a:p>
            <a:pPr fontAlgn="base"/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―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李鼎輔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&lt;*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해주 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334&gt;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</a:p>
          <a:p>
            <a:pPr algn="just"/>
            <a:endParaRPr lang="ko-KR" altLang="en-US" sz="2000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79712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836712"/>
            <a:ext cx="81369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buAutoNum type="arabicParenR"/>
            </a:pPr>
            <a:r>
              <a:rPr lang="ko-KR" altLang="en-US" sz="2000" smtClean="0">
                <a:latin typeface="나눔바른고딕" pitchFamily="50" charset="-127"/>
                <a:ea typeface="나눔바른고딕" pitchFamily="50" charset="-127"/>
              </a:rPr>
              <a:t>사회적 삶의 불모성과 자연 동경</a:t>
            </a:r>
            <a:endParaRPr lang="en-US" altLang="ko-KR" sz="2000" smtClean="0">
              <a:latin typeface="나눔바른고딕" pitchFamily="50" charset="-127"/>
              <a:ea typeface="나눔바른고딕" pitchFamily="50" charset="-127"/>
            </a:endParaRPr>
          </a:p>
          <a:p>
            <a:pPr marL="457200" indent="-457200" fontAlgn="base">
              <a:buAutoNum type="arabicParenR"/>
            </a:pPr>
            <a:endParaRPr lang="ko-KR" altLang="en-US" sz="800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자연적 삶에 대한 동경은 지친 사회 생활에 대한 반성적 성찰에서 비롯</a:t>
            </a: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곽희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: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시끄러운 티끌 세상의 굴레와 속박은 사람의 마음에 늘 싫증이 나는 바이고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안개와 노을 속의 선성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仙聖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모습은 마음에 늘 그리워함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>
              <a:buFontTx/>
              <a:buChar char="-"/>
            </a:pP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윌리엄 워즈워스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(Wiliam Wordsworth)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의 </a:t>
            </a:r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lvl="1"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우리는 세상살이에 너무 치우쳐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(The World is Too Much with Us)&gt;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43608" y="2924944"/>
            <a:ext cx="4536504" cy="3024336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우리는 세상살이에 너무 치우쳐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늦게 자고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일찍 일어나 벌고 쓰느라 힘을 낭비한다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우리 것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자연에서는 보는 게 거의 없는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우리는 가슴을 버리고 더러운 이익을 택했다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달에게 제 가슴을 드러내는 저 바다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시도 때도 없이 울부짖을 것 같다가도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금세 잠든 꽃처럼 움츠러드는 바람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 모든 사물과의 조응을 우리는 잃어버렸다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그것에 우리는 감동하지 않는다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―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위대한 신이여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!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01" name="_x182289384" descr="EMB000031b47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924944"/>
            <a:ext cx="2358427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</a:p>
          <a:p>
            <a:pPr algn="just"/>
            <a:endParaRPr lang="ko-KR" altLang="en-US" sz="2000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79712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836712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세속적 물질주의에 영혼이 팔려 자연과의 교감을 잃어버린 사람들에 대한 냉소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인간세계는 물질적 욕망에 눈이 멀어 삭막하기 그지없는 세상이고 자연세계는 만물과    스스럼없이 교응하는 따뜻한 세계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인간은 자연에서 더욱 멀어지고 사회 안에서조차 고립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소외되는 고독한 존재로 전락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손상된 인간사회와는 달리 자연은 생생한 활기를 띠며 사물끼리 서로 공존하는 모습을 가시적으로 보여줌</a:t>
            </a: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27584" y="2708920"/>
            <a:ext cx="4680520" cy="1584176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차라리 케케묵은 신앙의 젖을 빤 이교도 되어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저 즐거운 풀밭에 서서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나의 고독 덜어줄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얼핏 설핏한 광경들을 품에 안고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바다에서 떠오르는 프로테우스를 보거나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,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늙은 트리톤의 화환 두른 뿔나팔 소리나 들었으면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3249" name="_x182235664" descr="EMB000031b474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492896"/>
            <a:ext cx="2376264" cy="1944942"/>
          </a:xfrm>
          <a:prstGeom prst="rect">
            <a:avLst/>
          </a:prstGeom>
          <a:noFill/>
        </p:spPr>
      </p:pic>
      <p:sp>
        <p:nvSpPr>
          <p:cNvPr id="14" name="직사각형 13"/>
          <p:cNvSpPr/>
          <p:nvPr/>
        </p:nvSpPr>
        <p:spPr>
          <a:xfrm>
            <a:off x="467544" y="4509120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여기에서는 자연을 향한 화자의 자각이 분명하게 드러남 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사회 속에서 동료들과 함께 허덕이기보다는 차라리 이교도가 되어 고독을 덜어줄 수 있는 자연의 광경을 찾음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변신의 귀재인 늙은 해신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海神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프로테우스의 모습을 보거나 파도를 다스리는 늙은 트리톤의 뿔나팔 소리라도 듣기를 갈망해 보는 일이 바로 그것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워즈워스는 산업혁명을 거치며 물질주의에 피폐해진 인간의 영혼이 자연과의 교감을 통해 그 참된 본성을 회복하기를 노래하였던 것</a:t>
            </a: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</a:p>
          <a:p>
            <a:pPr algn="just"/>
            <a:endParaRPr lang="ko-KR" altLang="en-US" sz="2000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79712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034" name="Picture 2" descr="ìêµ­ì íê²½íì ëí ì´ë¯¸ì§ ê²ìê²°ê³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8740414" cy="475252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602128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•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영국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낭만주의 시대의 풍경화가 존 콘스터블의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에섹스의 비벤호 파크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 </a:t>
            </a: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764704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자연을 갈망하는 조선후기의 강호시가</a:t>
            </a: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작품은 번우한 사회생활을 접고 자연으로 돌아와서 사는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전원생활의 즐거움을 노래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이 작품의 시적 화자는 지금까지 벼슬살이의 길이 실제로는 영광과 치욕이 뒤섞인 삶의 과정이었다는데 대한 반성적 성찰에서 시상을 일으킴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인간 중심의 사회구조에 대한 짙은 회의가 수반되고 있고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대안적인 삶의 방식으로 자연으로의 귀환을 선택</a:t>
            </a:r>
          </a:p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-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대자연과의 만남과 교융을 통한 참 자아실현의 기쁨은 후반부로 갈수록 강화됨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. </a:t>
            </a:r>
            <a:endParaRPr lang="ko-KR" altLang="en-US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87624" y="1268760"/>
            <a:ext cx="6768752" cy="2808312"/>
          </a:xfrm>
          <a:prstGeom prst="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공명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功名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을 헤아리니 영욕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榮辱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 반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半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이로다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벼슬을 하직하고 시골집에 돌아와서 성경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聖經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현전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(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賢傳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) 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펼쳐 놓고 읽기를 마친 후에 앞내에 살진 고기도 낚고 뒷뫼에 자란 약초도 캐다가 높이 올라 멀리 바라보며 마음대로 거니노니 맑은 바람 때로 불고 밝은 달이 절로 오니 알지 못하겠노라 천지간에 이 같은 즐거움을 무엇으로 바꿀손가</a:t>
            </a:r>
          </a:p>
          <a:p>
            <a:pPr fontAlgn="base"/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평생에 이리 저리 즐기다가 태평하게 늙다 죽어 자연의 조화타고 돌아가면 그 좋은가 하노라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. </a:t>
            </a:r>
          </a:p>
          <a:p>
            <a:pPr fontAlgn="base"/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&lt;*</a:t>
            </a:r>
            <a:r>
              <a:rPr lang="ko-KR" altLang="en-US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병가 </a:t>
            </a:r>
            <a:r>
              <a:rPr lang="en-US" altLang="ko-KR" smtClean="0">
                <a:solidFill>
                  <a:schemeClr val="tx1"/>
                </a:solidFill>
                <a:latin typeface="나눔바른고딕" pitchFamily="50" charset="-127"/>
                <a:ea typeface="나눔바른고딕" pitchFamily="50" charset="-127"/>
              </a:rPr>
              <a:t>909&gt;</a:t>
            </a:r>
            <a:endParaRPr lang="ko-KR" altLang="en-US" smtClean="0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5715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3"/>
          <p:cNvSpPr/>
          <p:nvPr/>
        </p:nvSpPr>
        <p:spPr>
          <a:xfrm>
            <a:off x="0" y="0"/>
            <a:ext cx="5436096" cy="548641"/>
          </a:xfrm>
          <a:custGeom>
            <a:avLst/>
            <a:gdLst>
              <a:gd name="connsiteX0" fmla="*/ 0 w 3390314"/>
              <a:gd name="connsiteY0" fmla="*/ 0 h 548641"/>
              <a:gd name="connsiteX1" fmla="*/ 3390314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  <a:gd name="connsiteX0" fmla="*/ 0 w 3390314"/>
              <a:gd name="connsiteY0" fmla="*/ 0 h 548641"/>
              <a:gd name="connsiteX1" fmla="*/ 2743200 w 3390314"/>
              <a:gd name="connsiteY1" fmla="*/ 0 h 548641"/>
              <a:gd name="connsiteX2" fmla="*/ 3390314 w 3390314"/>
              <a:gd name="connsiteY2" fmla="*/ 548641 h 548641"/>
              <a:gd name="connsiteX3" fmla="*/ 0 w 3390314"/>
              <a:gd name="connsiteY3" fmla="*/ 548641 h 548641"/>
              <a:gd name="connsiteX4" fmla="*/ 0 w 3390314"/>
              <a:gd name="connsiteY4" fmla="*/ 0 h 54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0314" h="548641">
                <a:moveTo>
                  <a:pt x="0" y="0"/>
                </a:moveTo>
                <a:lnTo>
                  <a:pt x="2743200" y="0"/>
                </a:lnTo>
                <a:lnTo>
                  <a:pt x="3390314" y="548641"/>
                </a:lnTo>
                <a:lnTo>
                  <a:pt x="0" y="54864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altLang="ko-KR" b="1" smtClean="0">
              <a:ln>
                <a:solidFill>
                  <a:schemeClr val="accent1"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r>
              <a:rPr lang="ko-KR" altLang="en-US" b="1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바른고딕" pitchFamily="50" charset="-127"/>
                <a:ea typeface="나눔바른고딕" pitchFamily="50" charset="-127"/>
              </a:rPr>
              <a:t> </a:t>
            </a:r>
            <a:r>
              <a:rPr lang="ko-KR" altLang="en-US" sz="1600" smtClean="0">
                <a:ln>
                  <a:solidFill>
                    <a:schemeClr val="accent1">
                      <a:alpha val="2000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1600" b="1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1600" b="1" smtClean="0">
                <a:latin typeface="나눔고딕 ExtraBold" pitchFamily="50" charset="-127"/>
                <a:ea typeface="나눔고딕 ExtraBold" pitchFamily="50" charset="-127"/>
              </a:rPr>
              <a:t>자연과 인간의 본질적 관계망 회복과 공생의 지향 </a:t>
            </a:r>
            <a:endParaRPr lang="ko-KR" altLang="en-US" sz="1600" b="1" smtClean="0">
              <a:latin typeface="나눔바른고딕" pitchFamily="50" charset="-127"/>
              <a:ea typeface="나눔바른고딕" pitchFamily="50" charset="-127"/>
            </a:endParaRPr>
          </a:p>
          <a:p>
            <a:pPr algn="just"/>
            <a:endParaRPr lang="ko-KR" altLang="en-US" sz="2000" b="1">
              <a:ln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  <a:solidFill>
                <a:schemeClr val="bg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95536" y="764704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pPr fontAlgn="base"/>
            <a:endParaRPr lang="en-US" altLang="ko-KR" smtClean="0">
              <a:latin typeface="나눔바른고딕" pitchFamily="50" charset="-127"/>
              <a:ea typeface="나눔바른고딕" pitchFamily="50" charset="-127"/>
            </a:endParaRPr>
          </a:p>
          <a:p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028" name="Picture 4" descr="ëìëì ëí ì´ë¯¸ì§ ê²ìê²°ê³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704856" cy="480349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602128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• 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송대 화가 유송년의 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&lt;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추창독서도</a:t>
            </a:r>
            <a:r>
              <a:rPr lang="en-US" altLang="ko-KR" smtClean="0">
                <a:latin typeface="나눔바른고딕" pitchFamily="50" charset="-127"/>
                <a:ea typeface="나눔바른고딕" pitchFamily="50" charset="-127"/>
              </a:rPr>
              <a:t>&gt;</a:t>
            </a:r>
            <a:r>
              <a:rPr lang="ko-KR" altLang="en-US" smtClean="0">
                <a:latin typeface="나눔바른고딕" pitchFamily="50" charset="-127"/>
                <a:ea typeface="나눔바른고딕" pitchFamily="50" charset="-127"/>
              </a:rPr>
              <a:t> </a:t>
            </a: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32587</TotalTime>
  <Words>3800</Words>
  <Application>Microsoft Office PowerPoint</Application>
  <PresentationFormat>화면 슬라이드 쇼(4:3)</PresentationFormat>
  <Paragraphs>536</Paragraphs>
  <Slides>32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1" baseType="lpstr">
      <vt:lpstr>굴림</vt:lpstr>
      <vt:lpstr>Arial</vt:lpstr>
      <vt:lpstr>나눔고딕 ExtraBold</vt:lpstr>
      <vt:lpstr>나눔고딕</vt:lpstr>
      <vt:lpstr>맑은 고딕</vt:lpstr>
      <vt:lpstr>나눔바른고딕</vt:lpstr>
      <vt:lpstr>서울한강체 B</vt:lpstr>
      <vt:lpstr>경기천년제목L Light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고려대학교 전공체험강의실</dc:title>
  <dc:creator>user</dc:creator>
  <cp:lastModifiedBy>admin</cp:lastModifiedBy>
  <cp:revision>144</cp:revision>
  <dcterms:created xsi:type="dcterms:W3CDTF">2014-07-21T12:27:54Z</dcterms:created>
  <dcterms:modified xsi:type="dcterms:W3CDTF">2018-09-25T22:47:30Z</dcterms:modified>
</cp:coreProperties>
</file>