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312" r:id="rId2"/>
    <p:sldId id="353" r:id="rId3"/>
    <p:sldId id="354" r:id="rId4"/>
    <p:sldId id="369" r:id="rId5"/>
    <p:sldId id="355" r:id="rId6"/>
    <p:sldId id="360" r:id="rId7"/>
    <p:sldId id="361" r:id="rId8"/>
    <p:sldId id="368" r:id="rId9"/>
    <p:sldId id="362" r:id="rId10"/>
    <p:sldId id="356" r:id="rId11"/>
    <p:sldId id="357" r:id="rId12"/>
    <p:sldId id="358" r:id="rId13"/>
    <p:sldId id="376" r:id="rId14"/>
    <p:sldId id="359" r:id="rId15"/>
    <p:sldId id="377" r:id="rId16"/>
    <p:sldId id="370" r:id="rId17"/>
    <p:sldId id="363" r:id="rId18"/>
    <p:sldId id="364" r:id="rId19"/>
    <p:sldId id="365" r:id="rId20"/>
    <p:sldId id="366" r:id="rId21"/>
    <p:sldId id="371" r:id="rId22"/>
    <p:sldId id="367" r:id="rId23"/>
    <p:sldId id="372" r:id="rId24"/>
    <p:sldId id="378" r:id="rId25"/>
  </p:sldIdLst>
  <p:sldSz cx="9144000" cy="6858000" type="screen4x3"/>
  <p:notesSz cx="6761163" cy="99425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2" autoAdjust="0"/>
    <p:restoredTop sz="87405" autoAdjust="0"/>
  </p:normalViewPr>
  <p:slideViewPr>
    <p:cSldViewPr>
      <p:cViewPr varScale="1">
        <p:scale>
          <a:sx n="94" d="100"/>
          <a:sy n="94" d="100"/>
        </p:scale>
        <p:origin x="-1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1AFF7-72B5-4D96-BC8A-7AEBB0483E5B}" type="datetimeFigureOut">
              <a:rPr lang="ko-KR" altLang="en-US" smtClean="0"/>
              <a:pPr/>
              <a:t>2018-10-29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3AFF0-5851-4AF2-9D6E-608FF03FCB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456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09560-449D-4053-809F-F2D57044AA07}" type="datetimeFigureOut">
              <a:rPr lang="ko-KR" altLang="en-US" smtClean="0"/>
              <a:pPr/>
              <a:t>2018-10-29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1AC19-0958-4B55-95E8-1DC4FB351C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9131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sz="10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9930E-5E6D-4896-82E3-9FE677158FFB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smtClean="0">
              <a:solidFill>
                <a:schemeClr val="tx1"/>
              </a:solidFill>
              <a:effectLst/>
              <a:latin typeface="한컴돋움" panose="02030600000101010101" pitchFamily="18" charset="2"/>
              <a:ea typeface="한컴돋움" panose="02030600000101010101" pitchFamily="18" charset="2"/>
              <a:cs typeface="한컴돋움" panose="02030600000101010101" pitchFamily="18" charset="2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9930E-5E6D-4896-82E3-9FE677158FFB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smtClean="0">
              <a:solidFill>
                <a:schemeClr val="tx1"/>
              </a:solidFill>
              <a:effectLst/>
              <a:latin typeface="한컴돋움" panose="02030600000101010101" pitchFamily="18" charset="2"/>
              <a:ea typeface="한컴돋움" panose="02030600000101010101" pitchFamily="18" charset="2"/>
              <a:cs typeface="한컴돋움" panose="02030600000101010101" pitchFamily="18" charset="2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9930E-5E6D-4896-82E3-9FE677158FFB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smtClean="0">
              <a:solidFill>
                <a:schemeClr val="tx1"/>
              </a:solidFill>
              <a:effectLst/>
              <a:latin typeface="한컴돋움" panose="02030600000101010101" pitchFamily="18" charset="2"/>
              <a:ea typeface="한컴돋움" panose="02030600000101010101" pitchFamily="18" charset="2"/>
              <a:cs typeface="한컴돋움" panose="02030600000101010101" pitchFamily="18" charset="2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9930E-5E6D-4896-82E3-9FE677158FFB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Kim, Chin-Wu (965), On the autonomy of the tensity feature in stop classification: with special reference to Korean stops, Word 21, 339~359, reprinted in Chin-W. Kim ed.(1988), Sojourns in Language Ⅰ, Tower Press.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이경희 정명숙</a:t>
            </a:r>
            <a:r>
              <a:rPr lang="en-US" altLang="ko-KR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(2000), </a:t>
            </a:r>
            <a:r>
              <a:rPr lang="ko-KR" altLang="en-US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한국어 파열음의 음향적 특성과 지각 단서</a:t>
            </a:r>
            <a:r>
              <a:rPr lang="en-US" altLang="ko-KR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음성과학 </a:t>
            </a:r>
            <a:r>
              <a:rPr lang="en-US" altLang="ko-KR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7-2.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smtClean="0">
              <a:solidFill>
                <a:schemeClr val="tx1"/>
              </a:solidFill>
              <a:effectLst/>
              <a:latin typeface="한컴돋움" panose="02030600000101010101" pitchFamily="18" charset="2"/>
              <a:ea typeface="한컴돋움" panose="02030600000101010101" pitchFamily="18" charset="2"/>
              <a:cs typeface="한컴돋움" panose="02030600000101010101" pitchFamily="18" charset="2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9930E-5E6D-4896-82E3-9FE677158FFB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smtClean="0">
              <a:solidFill>
                <a:schemeClr val="tx1"/>
              </a:solidFill>
              <a:effectLst/>
              <a:latin typeface="한컴돋움" panose="02030600000101010101" pitchFamily="18" charset="2"/>
              <a:ea typeface="한컴돋움" panose="02030600000101010101" pitchFamily="18" charset="2"/>
              <a:cs typeface="한컴돋움" panose="02030600000101010101" pitchFamily="18" charset="2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9930E-5E6D-4896-82E3-9FE677158FFB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smtClean="0">
              <a:solidFill>
                <a:schemeClr val="tx1"/>
              </a:solidFill>
              <a:effectLst/>
              <a:latin typeface="한컴돋움" panose="02030600000101010101" pitchFamily="18" charset="2"/>
              <a:ea typeface="한컴돋움" panose="02030600000101010101" pitchFamily="18" charset="2"/>
              <a:cs typeface="한컴돋움" panose="02030600000101010101" pitchFamily="18" charset="2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9930E-5E6D-4896-82E3-9FE677158FFB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smtClean="0">
              <a:solidFill>
                <a:schemeClr val="tx1"/>
              </a:solidFill>
              <a:effectLst/>
              <a:latin typeface="한컴돋움" panose="02030600000101010101" pitchFamily="18" charset="2"/>
              <a:ea typeface="한컴돋움" panose="02030600000101010101" pitchFamily="18" charset="2"/>
              <a:cs typeface="한컴돋움" panose="02030600000101010101" pitchFamily="18" charset="2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9930E-5E6D-4896-82E3-9FE677158FFB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Kim, Mi-Ryoung, P. S. Bedder and J. Horrocks(2002), The contribution of consonantal and vocalic information to the perception of Korean initial stops, Journal of Phonetics 30, 77~100.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9930E-5E6D-4896-82E3-9FE677158FFB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Kim, Midam(2004), Correlation between VOT and F0 in the perception of Korean stops and affricates, </a:t>
            </a:r>
            <a:r>
              <a:rPr lang="ko-KR" altLang="en-US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서울대학교 석사학위논문</a:t>
            </a:r>
            <a:r>
              <a:rPr lang="en-US" altLang="ko-KR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b="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9930E-5E6D-4896-82E3-9FE677158FFB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smtClean="0">
              <a:solidFill>
                <a:schemeClr val="tx1"/>
              </a:solidFill>
              <a:effectLst/>
              <a:latin typeface="한컴돋움" panose="02030600000101010101" pitchFamily="18" charset="2"/>
              <a:ea typeface="한컴돋움" panose="02030600000101010101" pitchFamily="18" charset="2"/>
              <a:cs typeface="한컴돋움" panose="02030600000101010101" pitchFamily="18" charset="2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9930E-5E6D-4896-82E3-9FE677158FFB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smtClean="0">
              <a:solidFill>
                <a:schemeClr val="tx1"/>
              </a:solidFill>
              <a:effectLst/>
              <a:latin typeface="한컴돋움" panose="02030600000101010101" pitchFamily="18" charset="2"/>
              <a:ea typeface="한컴돋움" panose="02030600000101010101" pitchFamily="18" charset="2"/>
              <a:cs typeface="한컴돋움" panose="02030600000101010101" pitchFamily="18" charset="2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9930E-5E6D-4896-82E3-9FE677158FFB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정윤자</a:t>
            </a:r>
            <a:r>
              <a:rPr lang="en-US" altLang="ko-KR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(2010), </a:t>
            </a:r>
            <a:r>
              <a:rPr lang="ko-KR" altLang="en-US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후행모음의 피치를 고려한 한국어 평음</a:t>
            </a:r>
            <a:r>
              <a:rPr lang="en-US" altLang="ko-KR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경음</a:t>
            </a:r>
            <a:r>
              <a:rPr lang="en-US" altLang="ko-KR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격음의 인지 실험</a:t>
            </a:r>
            <a:r>
              <a:rPr lang="en-US" altLang="ko-KR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우리말연구 </a:t>
            </a:r>
            <a:r>
              <a:rPr lang="en-US" altLang="ko-KR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27, 73~94.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9930E-5E6D-4896-82E3-9FE677158FFB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smtClean="0">
              <a:solidFill>
                <a:schemeClr val="tx1"/>
              </a:solidFill>
              <a:effectLst/>
              <a:latin typeface="한컴돋움" panose="02030600000101010101" pitchFamily="18" charset="2"/>
              <a:ea typeface="한컴돋움" panose="02030600000101010101" pitchFamily="18" charset="2"/>
              <a:cs typeface="한컴돋움" panose="02030600000101010101" pitchFamily="18" charset="2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9930E-5E6D-4896-82E3-9FE677158FFB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장혜진</a:t>
            </a:r>
            <a:r>
              <a:rPr lang="en-US" altLang="ko-KR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(2012), </a:t>
            </a:r>
            <a:r>
              <a:rPr lang="ko-KR" altLang="en-US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국어 어두 장애음의 음향적 특성과 지각 단서</a:t>
            </a:r>
            <a:r>
              <a:rPr lang="en-US" altLang="ko-KR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고려대학교 박사학위논문</a:t>
            </a:r>
            <a:r>
              <a:rPr lang="en-US" altLang="ko-KR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smtClean="0">
              <a:solidFill>
                <a:schemeClr val="tx1"/>
              </a:solidFill>
              <a:effectLst/>
              <a:latin typeface="한컴돋움" panose="02030600000101010101" pitchFamily="18" charset="2"/>
              <a:ea typeface="한컴돋움" panose="02030600000101010101" pitchFamily="18" charset="2"/>
              <a:cs typeface="한컴돋움" panose="02030600000101010101" pitchFamily="18" charset="2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smtClean="0">
                <a:solidFill>
                  <a:schemeClr val="tx1"/>
                </a:solidFill>
                <a:effectLst/>
                <a:latin typeface="한컴돋움" panose="02030600000101010101" pitchFamily="18" charset="2"/>
                <a:ea typeface="한컴돋움" panose="02030600000101010101" pitchFamily="18" charset="2"/>
                <a:cs typeface="한컴돋움" panose="02030600000101010101" pitchFamily="18" charset="2"/>
              </a:rPr>
              <a:t>ST=</a:t>
            </a:r>
            <a:r>
              <a:rPr lang="ko-KR" altLang="en-US" sz="1200" kern="1200" smtClean="0">
                <a:solidFill>
                  <a:schemeClr val="tx1"/>
                </a:solidFill>
                <a:effectLst/>
                <a:latin typeface="한컴돋움" panose="02030600000101010101" pitchFamily="18" charset="2"/>
                <a:ea typeface="한컴돋움" panose="02030600000101010101" pitchFamily="18" charset="2"/>
                <a:cs typeface="한컴돋움" panose="02030600000101010101" pitchFamily="18" charset="2"/>
              </a:rPr>
              <a:t>반음</a:t>
            </a:r>
            <a:r>
              <a:rPr lang="en-US" altLang="ko-KR" sz="1200" kern="1200" smtClean="0">
                <a:solidFill>
                  <a:schemeClr val="tx1"/>
                </a:solidFill>
                <a:effectLst/>
                <a:latin typeface="한컴돋움" panose="02030600000101010101" pitchFamily="18" charset="2"/>
                <a:ea typeface="한컴돋움" panose="02030600000101010101" pitchFamily="18" charset="2"/>
                <a:cs typeface="한컴돋움" panose="02030600000101010101" pitchFamily="18" charset="2"/>
              </a:rPr>
              <a:t>(SemiTone)</a:t>
            </a:r>
            <a:endParaRPr lang="ko-KR" altLang="en-US" sz="1200" kern="1200" smtClean="0">
              <a:solidFill>
                <a:schemeClr val="tx1"/>
              </a:solidFill>
              <a:effectLst/>
              <a:latin typeface="한컴돋움" panose="02030600000101010101" pitchFamily="18" charset="2"/>
              <a:ea typeface="한컴돋움" panose="02030600000101010101" pitchFamily="18" charset="2"/>
              <a:cs typeface="한컴돋움" panose="02030600000101010101" pitchFamily="18" charset="2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9930E-5E6D-4896-82E3-9FE677158FFB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smtClean="0">
              <a:solidFill>
                <a:schemeClr val="tx1"/>
              </a:solidFill>
              <a:effectLst/>
              <a:latin typeface="한컴돋움" panose="02030600000101010101" pitchFamily="18" charset="2"/>
              <a:ea typeface="한컴돋움" panose="02030600000101010101" pitchFamily="18" charset="2"/>
              <a:cs typeface="한컴돋움" panose="02030600000101010101" pitchFamily="18" charset="2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9930E-5E6D-4896-82E3-9FE677158FFB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smtClean="0">
              <a:solidFill>
                <a:schemeClr val="tx1"/>
              </a:solidFill>
              <a:effectLst/>
              <a:latin typeface="한컴돋움" panose="02030600000101010101" pitchFamily="18" charset="2"/>
              <a:ea typeface="한컴돋움" panose="02030600000101010101" pitchFamily="18" charset="2"/>
              <a:cs typeface="한컴돋움" panose="02030600000101010101" pitchFamily="18" charset="2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9930E-5E6D-4896-82E3-9FE677158FFB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smtClean="0">
              <a:solidFill>
                <a:schemeClr val="tx1"/>
              </a:solidFill>
              <a:effectLst/>
              <a:latin typeface="한컴돋움" panose="02030600000101010101" pitchFamily="18" charset="2"/>
              <a:ea typeface="한컴돋움" panose="02030600000101010101" pitchFamily="18" charset="2"/>
              <a:cs typeface="한컴돋움" panose="02030600000101010101" pitchFamily="18" charset="2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9930E-5E6D-4896-82E3-9FE677158FFB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smtClean="0">
              <a:solidFill>
                <a:schemeClr val="tx1"/>
              </a:solidFill>
              <a:effectLst/>
              <a:latin typeface="한컴돋움" panose="02030600000101010101" pitchFamily="18" charset="2"/>
              <a:ea typeface="한컴돋움" panose="02030600000101010101" pitchFamily="18" charset="2"/>
              <a:cs typeface="한컴돋움" panose="02030600000101010101" pitchFamily="18" charset="2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9930E-5E6D-4896-82E3-9FE677158FFB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smtClean="0">
                <a:solidFill>
                  <a:schemeClr val="tx1"/>
                </a:solidFill>
                <a:effectLst/>
                <a:latin typeface="한컴돋움" panose="02030600000101010101" pitchFamily="18" charset="2"/>
                <a:ea typeface="한컴돋움" panose="02030600000101010101" pitchFamily="18" charset="2"/>
                <a:cs typeface="한컴돋움" panose="02030600000101010101" pitchFamily="18" charset="2"/>
              </a:rPr>
              <a:t>ka=</a:t>
            </a:r>
            <a:r>
              <a:rPr lang="ko-KR" altLang="en-US" sz="1200" kern="1200" smtClean="0">
                <a:solidFill>
                  <a:schemeClr val="tx1"/>
                </a:solidFill>
                <a:effectLst/>
                <a:latin typeface="한컴돋움" panose="02030600000101010101" pitchFamily="18" charset="2"/>
                <a:ea typeface="한컴돋움" panose="02030600000101010101" pitchFamily="18" charset="2"/>
                <a:cs typeface="한컴돋움" panose="02030600000101010101" pitchFamily="18" charset="2"/>
              </a:rPr>
              <a:t>모기</a:t>
            </a:r>
            <a:r>
              <a:rPr lang="en-US" altLang="ko-KR" sz="1200" kern="1200" smtClean="0">
                <a:solidFill>
                  <a:schemeClr val="tx1"/>
                </a:solidFill>
                <a:effectLst/>
                <a:latin typeface="한컴돋움" panose="02030600000101010101" pitchFamily="18" charset="2"/>
                <a:ea typeface="한컴돋움" panose="02030600000101010101" pitchFamily="18" charset="2"/>
                <a:cs typeface="한컴돋움" panose="02030600000101010101" pitchFamily="18" charset="2"/>
              </a:rPr>
              <a:t>, ga=</a:t>
            </a:r>
            <a:r>
              <a:rPr lang="ko-KR" altLang="en-US" sz="1200" kern="1200" smtClean="0">
                <a:solidFill>
                  <a:schemeClr val="tx1"/>
                </a:solidFill>
                <a:effectLst/>
                <a:latin typeface="한컴돋움" panose="02030600000101010101" pitchFamily="18" charset="2"/>
                <a:ea typeface="한컴돋움" panose="02030600000101010101" pitchFamily="18" charset="2"/>
                <a:cs typeface="한컴돋움" panose="02030600000101010101" pitchFamily="18" charset="2"/>
              </a:rPr>
              <a:t>나방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9930E-5E6D-4896-82E3-9FE677158FFB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smtClean="0">
              <a:solidFill>
                <a:schemeClr val="tx1"/>
              </a:solidFill>
              <a:effectLst/>
              <a:latin typeface="한컴돋움" panose="02030600000101010101" pitchFamily="18" charset="2"/>
              <a:ea typeface="한컴돋움" panose="02030600000101010101" pitchFamily="18" charset="2"/>
              <a:cs typeface="한컴돋움" panose="02030600000101010101" pitchFamily="18" charset="2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9930E-5E6D-4896-82E3-9FE677158FFB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smtClean="0">
              <a:solidFill>
                <a:schemeClr val="tx1"/>
              </a:solidFill>
              <a:effectLst/>
              <a:latin typeface="한컴돋움" panose="02030600000101010101" pitchFamily="18" charset="2"/>
              <a:ea typeface="한컴돋움" panose="02030600000101010101" pitchFamily="18" charset="2"/>
              <a:cs typeface="한컴돋움" panose="02030600000101010101" pitchFamily="18" charset="2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9930E-5E6D-4896-82E3-9FE677158FFB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smtClean="0">
              <a:solidFill>
                <a:schemeClr val="tx1"/>
              </a:solidFill>
              <a:effectLst/>
              <a:latin typeface="한컴돋움" panose="02030600000101010101" pitchFamily="18" charset="2"/>
              <a:ea typeface="한컴돋움" panose="02030600000101010101" pitchFamily="18" charset="2"/>
              <a:cs typeface="한컴돋움" panose="02030600000101010101" pitchFamily="18" charset="2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9930E-5E6D-4896-82E3-9FE677158FFB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smtClean="0">
              <a:solidFill>
                <a:schemeClr val="tx1"/>
              </a:solidFill>
              <a:effectLst/>
              <a:latin typeface="한컴돋움" panose="02030600000101010101" pitchFamily="18" charset="2"/>
              <a:ea typeface="한컴돋움" panose="02030600000101010101" pitchFamily="18" charset="2"/>
              <a:cs typeface="한컴돋움" panose="02030600000101010101" pitchFamily="18" charset="2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9930E-5E6D-4896-82E3-9FE677158FFB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532CBDB-6B7D-4396-85B6-7D717F2C0D0C}" type="datetimeFigureOut">
              <a:rPr lang="ko-KR" altLang="en-US" smtClean="0"/>
              <a:pPr/>
              <a:t>2018-10-29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992DB9B-CD19-4D0F-B524-4432676FFA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32CBDB-6B7D-4396-85B6-7D717F2C0D0C}" type="datetimeFigureOut">
              <a:rPr lang="ko-KR" altLang="en-US" smtClean="0"/>
              <a:pPr/>
              <a:t>2018-10-29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92DB9B-CD19-4D0F-B524-4432676FFA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32CBDB-6B7D-4396-85B6-7D717F2C0D0C}" type="datetimeFigureOut">
              <a:rPr lang="ko-KR" altLang="en-US" smtClean="0"/>
              <a:pPr/>
              <a:t>2018-10-29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92DB9B-CD19-4D0F-B524-4432676FFA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32CBDB-6B7D-4396-85B6-7D717F2C0D0C}" type="datetimeFigureOut">
              <a:rPr lang="ko-KR" altLang="en-US" smtClean="0"/>
              <a:pPr/>
              <a:t>2018-10-29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92DB9B-CD19-4D0F-B524-4432676FFAB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32CBDB-6B7D-4396-85B6-7D717F2C0D0C}" type="datetimeFigureOut">
              <a:rPr lang="ko-KR" altLang="en-US" smtClean="0"/>
              <a:pPr/>
              <a:t>2018-10-29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92DB9B-CD19-4D0F-B524-4432676FFAB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32CBDB-6B7D-4396-85B6-7D717F2C0D0C}" type="datetimeFigureOut">
              <a:rPr lang="ko-KR" altLang="en-US" smtClean="0"/>
              <a:pPr/>
              <a:t>2018-10-29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92DB9B-CD19-4D0F-B524-4432676FFAB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32CBDB-6B7D-4396-85B6-7D717F2C0D0C}" type="datetimeFigureOut">
              <a:rPr lang="ko-KR" altLang="en-US" smtClean="0"/>
              <a:pPr/>
              <a:t>2018-10-29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92DB9B-CD19-4D0F-B524-4432676FFA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32CBDB-6B7D-4396-85B6-7D717F2C0D0C}" type="datetimeFigureOut">
              <a:rPr lang="ko-KR" altLang="en-US" smtClean="0"/>
              <a:pPr/>
              <a:t>2018-10-29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92DB9B-CD19-4D0F-B524-4432676FFAB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32CBDB-6B7D-4396-85B6-7D717F2C0D0C}" type="datetimeFigureOut">
              <a:rPr lang="ko-KR" altLang="en-US" smtClean="0"/>
              <a:pPr/>
              <a:t>2018-10-29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92DB9B-CD19-4D0F-B524-4432676FFA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532CBDB-6B7D-4396-85B6-7D717F2C0D0C}" type="datetimeFigureOut">
              <a:rPr lang="ko-KR" altLang="en-US" smtClean="0"/>
              <a:pPr/>
              <a:t>2018-10-29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92DB9B-CD19-4D0F-B524-4432676FFA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32CBDB-6B7D-4396-85B6-7D717F2C0D0C}" type="datetimeFigureOut">
              <a:rPr lang="ko-KR" altLang="en-US" smtClean="0"/>
              <a:pPr/>
              <a:t>2018-10-29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992DB9B-CD19-4D0F-B524-4432676FFAB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532CBDB-6B7D-4396-85B6-7D717F2C0D0C}" type="datetimeFigureOut">
              <a:rPr lang="ko-KR" altLang="en-US" smtClean="0"/>
              <a:pPr/>
              <a:t>2018-10-29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992DB9B-CD19-4D0F-B524-4432676FFA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56584"/>
          </a:xfrm>
        </p:spPr>
        <p:txBody>
          <a:bodyPr anchor="t">
            <a:normAutofit/>
          </a:bodyPr>
          <a:lstStyle/>
          <a:p>
            <a:pPr marL="452628" indent="-342900">
              <a:lnSpc>
                <a:spcPct val="150000"/>
              </a:lnSpc>
              <a:buNone/>
            </a:pPr>
            <a:r>
              <a:rPr lang="ko-KR" altLang="en-US" sz="1800" b="1" smtClean="0">
                <a:latin typeface="+mn-ea"/>
              </a:rPr>
              <a:t>중국해양대학교 한국연구소 특강</a:t>
            </a:r>
            <a:endParaRPr lang="en-US" altLang="ko-KR" sz="1800" b="1" smtClean="0">
              <a:latin typeface="+mn-ea"/>
            </a:endParaRPr>
          </a:p>
          <a:p>
            <a:pPr marL="452628" indent="-342900" algn="ctr">
              <a:lnSpc>
                <a:spcPct val="150000"/>
              </a:lnSpc>
              <a:buNone/>
            </a:pPr>
            <a:endParaRPr lang="en-US" altLang="ko-KR" sz="1800" b="1" smtClean="0">
              <a:latin typeface="+mj-ea"/>
              <a:ea typeface="+mj-ea"/>
            </a:endParaRPr>
          </a:p>
          <a:p>
            <a:pPr marL="452628" indent="-342900" algn="ctr">
              <a:lnSpc>
                <a:spcPct val="150000"/>
              </a:lnSpc>
              <a:buNone/>
            </a:pPr>
            <a:endParaRPr lang="en-US" altLang="ko-KR" sz="1800" b="1" smtClean="0">
              <a:latin typeface="+mj-ea"/>
              <a:ea typeface="+mj-ea"/>
            </a:endParaRPr>
          </a:p>
          <a:p>
            <a:pPr marL="452628" indent="-342900" algn="ctr">
              <a:lnSpc>
                <a:spcPct val="150000"/>
              </a:lnSpc>
              <a:buNone/>
            </a:pPr>
            <a:r>
              <a:rPr lang="ko-KR" altLang="en-US" sz="2400" b="1" smtClean="0">
                <a:latin typeface="+mj-ea"/>
                <a:ea typeface="+mj-ea"/>
              </a:rPr>
              <a:t>한국어</a:t>
            </a:r>
            <a:r>
              <a:rPr lang="ko-KR" altLang="en-US" sz="2000" b="1" smtClean="0">
                <a:latin typeface="+mj-ea"/>
                <a:ea typeface="+mj-ea"/>
              </a:rPr>
              <a:t>의</a:t>
            </a:r>
            <a:r>
              <a:rPr lang="ko-KR" altLang="en-US" sz="2400" b="1" smtClean="0">
                <a:latin typeface="+mj-ea"/>
                <a:ea typeface="+mj-ea"/>
              </a:rPr>
              <a:t> 자음들</a:t>
            </a:r>
            <a:endParaRPr lang="en-US" altLang="ko-KR" sz="1800" b="1" smtClean="0">
              <a:latin typeface="+mn-ea"/>
            </a:endParaRPr>
          </a:p>
          <a:p>
            <a:pPr marL="452628" indent="-342900" algn="ctr">
              <a:lnSpc>
                <a:spcPct val="150000"/>
              </a:lnSpc>
              <a:buNone/>
            </a:pPr>
            <a:r>
              <a:rPr lang="en-US" altLang="ko-KR" sz="2000" b="1" smtClean="0">
                <a:latin typeface="+mn-ea"/>
              </a:rPr>
              <a:t>- </a:t>
            </a:r>
            <a:r>
              <a:rPr lang="ko-KR" altLang="en-US" sz="2000" b="1" smtClean="0">
                <a:latin typeface="+mn-ea"/>
              </a:rPr>
              <a:t>평음</a:t>
            </a:r>
            <a:r>
              <a:rPr lang="en-US" altLang="ko-KR" sz="2000" b="1" smtClean="0">
                <a:latin typeface="+mn-ea"/>
              </a:rPr>
              <a:t>, </a:t>
            </a:r>
            <a:r>
              <a:rPr lang="ko-KR" altLang="en-US" sz="2000" b="1" smtClean="0">
                <a:latin typeface="+mn-ea"/>
              </a:rPr>
              <a:t>경음</a:t>
            </a:r>
            <a:r>
              <a:rPr lang="en-US" altLang="ko-KR" sz="2000" b="1" smtClean="0">
                <a:latin typeface="+mn-ea"/>
              </a:rPr>
              <a:t>, </a:t>
            </a:r>
            <a:r>
              <a:rPr lang="ko-KR" altLang="en-US" sz="2000" b="1" smtClean="0">
                <a:latin typeface="+mn-ea"/>
              </a:rPr>
              <a:t>격음을 중심으로</a:t>
            </a:r>
            <a:endParaRPr lang="en-US" altLang="ko-KR" sz="2000" b="1" smtClean="0">
              <a:latin typeface="+mn-ea"/>
            </a:endParaRPr>
          </a:p>
          <a:p>
            <a:pPr marL="452628" indent="-342900" algn="ctr">
              <a:lnSpc>
                <a:spcPct val="150000"/>
              </a:lnSpc>
              <a:buNone/>
            </a:pPr>
            <a:endParaRPr lang="en-US" altLang="ko-KR" sz="1800" smtClean="0">
              <a:latin typeface="+mn-ea"/>
            </a:endParaRPr>
          </a:p>
          <a:p>
            <a:pPr marL="452628" indent="-342900" algn="ctr">
              <a:lnSpc>
                <a:spcPct val="150000"/>
              </a:lnSpc>
              <a:buNone/>
            </a:pPr>
            <a:endParaRPr lang="en-US" altLang="ko-KR" sz="1800" smtClean="0">
              <a:latin typeface="+mn-ea"/>
            </a:endParaRPr>
          </a:p>
          <a:p>
            <a:pPr marL="452628" indent="-342900" algn="r">
              <a:lnSpc>
                <a:spcPct val="150000"/>
              </a:lnSpc>
              <a:buNone/>
            </a:pPr>
            <a:r>
              <a:rPr lang="ko-KR" altLang="en-US" sz="1600" smtClean="0">
                <a:latin typeface="+mn-ea"/>
              </a:rPr>
              <a:t>서울대학교 국어국문학과</a:t>
            </a:r>
            <a:endParaRPr lang="en-US" altLang="ko-KR" sz="1600" smtClean="0">
              <a:latin typeface="+mn-ea"/>
            </a:endParaRPr>
          </a:p>
          <a:p>
            <a:pPr marL="452628" indent="-342900" algn="r">
              <a:lnSpc>
                <a:spcPct val="150000"/>
              </a:lnSpc>
              <a:buNone/>
            </a:pPr>
            <a:r>
              <a:rPr lang="ko-KR" altLang="en-US" sz="1600" smtClean="0">
                <a:latin typeface="+mn-ea"/>
              </a:rPr>
              <a:t>김현  </a:t>
            </a:r>
            <a:r>
              <a:rPr lang="en-US" altLang="ko-KR" sz="1600" smtClean="0">
                <a:latin typeface="+mn-ea"/>
              </a:rPr>
              <a:t>kim0219@snu.ac.kr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ko-KR" altLang="en-US" sz="2400" smtClean="0"/>
              <a:t>폐쇄</a:t>
            </a:r>
            <a:r>
              <a:rPr lang="ko-KR" altLang="en-US" sz="2000" smtClean="0"/>
              <a:t>의</a:t>
            </a:r>
            <a:r>
              <a:rPr lang="ko-KR" altLang="en-US" sz="2400" smtClean="0"/>
              <a:t> 정도</a:t>
            </a:r>
            <a:r>
              <a:rPr lang="en-US" altLang="ko-KR" sz="2400" smtClean="0"/>
              <a:t>: </a:t>
            </a:r>
            <a:r>
              <a:rPr lang="ko-KR" altLang="en-US" sz="2400" smtClean="0">
                <a:latin typeface="+mn-ea"/>
              </a:rPr>
              <a:t>전자동태구개도</a:t>
            </a:r>
            <a:r>
              <a:rPr lang="en-US" altLang="ko-KR" sz="1800" smtClean="0">
                <a:latin typeface="+mn-ea"/>
              </a:rPr>
              <a:t>electropalatography</a:t>
            </a:r>
            <a:endParaRPr lang="ko-KR" altLang="en-US" sz="180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878"/>
          <a:stretch>
            <a:fillRect/>
          </a:stretch>
        </p:blipFill>
        <p:spPr bwMode="auto">
          <a:xfrm>
            <a:off x="714348" y="1142984"/>
            <a:ext cx="806060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1124744"/>
            <a:ext cx="686450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600" b="1" smtClean="0"/>
              <a:t>아다</a:t>
            </a:r>
            <a:endParaRPr lang="ko-KR" altLang="en-US" sz="1600" b="1"/>
          </a:p>
        </p:txBody>
      </p:sp>
      <p:sp>
        <p:nvSpPr>
          <p:cNvPr id="6" name="직사각형 5"/>
          <p:cNvSpPr/>
          <p:nvPr/>
        </p:nvSpPr>
        <p:spPr>
          <a:xfrm>
            <a:off x="2483768" y="1500174"/>
            <a:ext cx="2088232" cy="714380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14"/>
          <p:cNvGrpSpPr/>
          <p:nvPr/>
        </p:nvGrpSpPr>
        <p:grpSpPr>
          <a:xfrm>
            <a:off x="928662" y="2786058"/>
            <a:ext cx="7715304" cy="1428760"/>
            <a:chOff x="928662" y="2786058"/>
            <a:chExt cx="7715304" cy="1428760"/>
          </a:xfrm>
        </p:grpSpPr>
        <p:sp>
          <p:nvSpPr>
            <p:cNvPr id="8" name="직사각형 7"/>
            <p:cNvSpPr/>
            <p:nvPr/>
          </p:nvSpPr>
          <p:spPr>
            <a:xfrm>
              <a:off x="1643042" y="2786058"/>
              <a:ext cx="7000924" cy="714380"/>
            </a:xfrm>
            <a:prstGeom prst="rect">
              <a:avLst/>
            </a:prstGeom>
            <a:solidFill>
              <a:schemeClr val="accent2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928662" y="3500438"/>
              <a:ext cx="763018" cy="714380"/>
            </a:xfrm>
            <a:prstGeom prst="rect">
              <a:avLst/>
            </a:prstGeom>
            <a:solidFill>
              <a:schemeClr val="accent2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15"/>
          <p:cNvGrpSpPr/>
          <p:nvPr/>
        </p:nvGrpSpPr>
        <p:grpSpPr>
          <a:xfrm>
            <a:off x="857224" y="4572008"/>
            <a:ext cx="7715304" cy="1428760"/>
            <a:chOff x="857224" y="4572008"/>
            <a:chExt cx="7715304" cy="1428760"/>
          </a:xfrm>
          <a:solidFill>
            <a:schemeClr val="accent2">
              <a:alpha val="25000"/>
            </a:schemeClr>
          </a:solidFill>
        </p:grpSpPr>
        <p:sp>
          <p:nvSpPr>
            <p:cNvPr id="11" name="직사각형 10"/>
            <p:cNvSpPr/>
            <p:nvPr/>
          </p:nvSpPr>
          <p:spPr>
            <a:xfrm>
              <a:off x="1571604" y="4572008"/>
              <a:ext cx="7000924" cy="7143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857224" y="5286388"/>
              <a:ext cx="2428892" cy="7143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9552" y="2564904"/>
            <a:ext cx="686450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600" b="1" smtClean="0"/>
              <a:t>아타</a:t>
            </a:r>
            <a:endParaRPr lang="ko-KR" altLang="en-US" sz="1600" b="1"/>
          </a:p>
        </p:txBody>
      </p:sp>
      <p:sp>
        <p:nvSpPr>
          <p:cNvPr id="14" name="TextBox 13"/>
          <p:cNvSpPr txBox="1"/>
          <p:nvPr/>
        </p:nvSpPr>
        <p:spPr>
          <a:xfrm>
            <a:off x="539552" y="4437112"/>
            <a:ext cx="686450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600" b="1" smtClean="0"/>
              <a:t>아따</a:t>
            </a:r>
            <a:endParaRPr lang="ko-KR" altLang="en-US" sz="1600" b="1"/>
          </a:p>
        </p:txBody>
      </p:sp>
      <p:pic>
        <p:nvPicPr>
          <p:cNvPr id="15" name="그림 14" descr="전자구개.jpg"/>
          <p:cNvPicPr>
            <a:picLocks noChangeAspect="1"/>
          </p:cNvPicPr>
          <p:nvPr/>
        </p:nvPicPr>
        <p:blipFill rotWithShape="1">
          <a:blip r:embed="rId4" cstate="print"/>
          <a:srcRect l="14824" r="11867" b="24551"/>
          <a:stretch/>
        </p:blipFill>
        <p:spPr>
          <a:xfrm>
            <a:off x="7226411" y="271491"/>
            <a:ext cx="1578428" cy="1191807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886195" y="6032321"/>
            <a:ext cx="1656184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200" smtClean="0"/>
              <a:t>프레임 간격</a:t>
            </a:r>
            <a:r>
              <a:rPr lang="en-US" altLang="ko-KR" sz="1200" smtClean="0"/>
              <a:t>:</a:t>
            </a:r>
            <a:r>
              <a:rPr lang="ko-KR" altLang="en-US" sz="1200" smtClean="0"/>
              <a:t> </a:t>
            </a:r>
            <a:r>
              <a:rPr lang="en-US" altLang="ko-KR" sz="1200" smtClean="0"/>
              <a:t>5.26ms</a:t>
            </a:r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15911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ko-KR" altLang="en-US" sz="2400" smtClean="0"/>
              <a:t>성대 진동 시작 시간</a:t>
            </a:r>
            <a:r>
              <a:rPr lang="en-US" altLang="ko-KR" sz="1800" smtClean="0"/>
              <a:t>voice onset time</a:t>
            </a:r>
            <a:endParaRPr lang="ko-KR" altLang="en-US" sz="240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6589" t="46875" r="8857" b="16015"/>
          <a:stretch>
            <a:fillRect/>
          </a:stretch>
        </p:blipFill>
        <p:spPr bwMode="auto">
          <a:xfrm>
            <a:off x="1500166" y="1214422"/>
            <a:ext cx="5500726" cy="1357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6801" t="47043" r="8496" b="16666"/>
          <a:stretch>
            <a:fillRect/>
          </a:stretch>
        </p:blipFill>
        <p:spPr bwMode="auto">
          <a:xfrm>
            <a:off x="1500166" y="2893215"/>
            <a:ext cx="5500726" cy="1357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 l="8650" t="47194" r="6809" b="15816"/>
          <a:stretch>
            <a:fillRect/>
          </a:stretch>
        </p:blipFill>
        <p:spPr bwMode="auto">
          <a:xfrm>
            <a:off x="1500166" y="4572008"/>
            <a:ext cx="5500726" cy="1357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7" name="그룹 12"/>
          <p:cNvGrpSpPr/>
          <p:nvPr/>
        </p:nvGrpSpPr>
        <p:grpSpPr>
          <a:xfrm>
            <a:off x="2071670" y="4714884"/>
            <a:ext cx="714380" cy="1143008"/>
            <a:chOff x="2071670" y="4714884"/>
            <a:chExt cx="714380" cy="1143008"/>
          </a:xfrm>
        </p:grpSpPr>
        <p:cxnSp>
          <p:nvCxnSpPr>
            <p:cNvPr id="8" name="직선 연결선 7"/>
            <p:cNvCxnSpPr/>
            <p:nvPr/>
          </p:nvCxnSpPr>
          <p:spPr>
            <a:xfrm rot="5400000">
              <a:off x="1500166" y="5286388"/>
              <a:ext cx="11430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 rot="5400000">
              <a:off x="2214546" y="5286388"/>
              <a:ext cx="11430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화살표 연결선 9"/>
            <p:cNvCxnSpPr/>
            <p:nvPr/>
          </p:nvCxnSpPr>
          <p:spPr>
            <a:xfrm>
              <a:off x="2071670" y="5286388"/>
              <a:ext cx="71438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3"/>
          <p:cNvGrpSpPr/>
          <p:nvPr/>
        </p:nvGrpSpPr>
        <p:grpSpPr>
          <a:xfrm>
            <a:off x="2000232" y="3000372"/>
            <a:ext cx="142876" cy="1143008"/>
            <a:chOff x="2071670" y="4714884"/>
            <a:chExt cx="714380" cy="1143008"/>
          </a:xfrm>
        </p:grpSpPr>
        <p:cxnSp>
          <p:nvCxnSpPr>
            <p:cNvPr id="12" name="직선 연결선 11"/>
            <p:cNvCxnSpPr/>
            <p:nvPr/>
          </p:nvCxnSpPr>
          <p:spPr>
            <a:xfrm rot="5400000">
              <a:off x="1500166" y="5286388"/>
              <a:ext cx="11430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rot="5400000">
              <a:off x="2214546" y="5286388"/>
              <a:ext cx="11430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/>
            <p:cNvCxnSpPr/>
            <p:nvPr/>
          </p:nvCxnSpPr>
          <p:spPr>
            <a:xfrm>
              <a:off x="2071670" y="5286388"/>
              <a:ext cx="71438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그룹 17"/>
          <p:cNvGrpSpPr/>
          <p:nvPr/>
        </p:nvGrpSpPr>
        <p:grpSpPr>
          <a:xfrm>
            <a:off x="2000232" y="1285860"/>
            <a:ext cx="428628" cy="1143008"/>
            <a:chOff x="2071670" y="4714884"/>
            <a:chExt cx="714380" cy="1143008"/>
          </a:xfrm>
        </p:grpSpPr>
        <p:cxnSp>
          <p:nvCxnSpPr>
            <p:cNvPr id="16" name="직선 연결선 15"/>
            <p:cNvCxnSpPr/>
            <p:nvPr/>
          </p:nvCxnSpPr>
          <p:spPr>
            <a:xfrm rot="5400000">
              <a:off x="1500166" y="5286388"/>
              <a:ext cx="11430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rot="5400000">
              <a:off x="2214546" y="5286388"/>
              <a:ext cx="11430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/>
            <p:nvPr/>
          </p:nvCxnSpPr>
          <p:spPr>
            <a:xfrm>
              <a:off x="2071670" y="5286388"/>
              <a:ext cx="71438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6000760" y="4643446"/>
            <a:ext cx="928694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altLang="ko-KR" smtClean="0"/>
              <a:t>81ms</a:t>
            </a:r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000760" y="1285860"/>
            <a:ext cx="92869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altLang="ko-KR" smtClean="0"/>
              <a:t>53ms</a:t>
            </a:r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6000760" y="3000372"/>
            <a:ext cx="92869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altLang="ko-KR" smtClean="0"/>
              <a:t>9ms</a:t>
            </a:r>
            <a:endParaRPr lang="ko-KR" altLang="en-US"/>
          </a:p>
        </p:txBody>
      </p:sp>
      <p:pic>
        <p:nvPicPr>
          <p:cNvPr id="22" name="그림 21" descr="ada.jpg"/>
          <p:cNvPicPr>
            <a:picLocks noChangeAspect="1"/>
          </p:cNvPicPr>
          <p:nvPr/>
        </p:nvPicPr>
        <p:blipFill>
          <a:blip r:embed="rId6" cstate="print"/>
          <a:srcRect l="8333" t="45056" r="13333"/>
          <a:stretch>
            <a:fillRect/>
          </a:stretch>
        </p:blipFill>
        <p:spPr>
          <a:xfrm>
            <a:off x="4404288" y="1784664"/>
            <a:ext cx="4536504" cy="9207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755576" y="1221135"/>
            <a:ext cx="470426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600" b="1"/>
              <a:t>달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5576" y="4568706"/>
            <a:ext cx="470426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600" b="1" smtClean="0"/>
              <a:t>탈</a:t>
            </a:r>
            <a:endParaRPr lang="ko-KR" altLang="en-US" sz="1600" b="1"/>
          </a:p>
        </p:txBody>
      </p:sp>
      <p:sp>
        <p:nvSpPr>
          <p:cNvPr id="25" name="TextBox 24"/>
          <p:cNvSpPr txBox="1"/>
          <p:nvPr/>
        </p:nvSpPr>
        <p:spPr>
          <a:xfrm>
            <a:off x="755576" y="2924944"/>
            <a:ext cx="470426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600" b="1" smtClean="0"/>
              <a:t>딸</a:t>
            </a:r>
            <a:endParaRPr lang="ko-KR" altLang="en-US" sz="1600" b="1"/>
          </a:p>
        </p:txBody>
      </p:sp>
    </p:spTree>
    <p:extLst>
      <p:ext uri="{BB962C8B-B14F-4D97-AF65-F5344CB8AC3E}">
        <p14:creationId xmlns:p14="http://schemas.microsoft.com/office/powerpoint/2010/main" val="15911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ko-KR" altLang="en-US" sz="2400" smtClean="0"/>
              <a:t>후행 모음</a:t>
            </a:r>
            <a:r>
              <a:rPr lang="ko-KR" altLang="en-US" sz="2000" smtClean="0"/>
              <a:t>의</a:t>
            </a:r>
            <a:r>
              <a:rPr lang="ko-KR" altLang="en-US" sz="2400" smtClean="0"/>
              <a:t> 높이</a:t>
            </a:r>
            <a:r>
              <a:rPr lang="ko-KR" altLang="en-US" sz="2000" smtClean="0"/>
              <a:t>와</a:t>
            </a:r>
            <a:r>
              <a:rPr lang="ko-KR" altLang="en-US" sz="2400" smtClean="0"/>
              <a:t> 세기</a:t>
            </a:r>
            <a:endParaRPr lang="ko-KR" altLang="en-US" sz="240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6588" t="46875" r="8777" b="16015"/>
          <a:stretch>
            <a:fillRect/>
          </a:stretch>
        </p:blipFill>
        <p:spPr bwMode="auto">
          <a:xfrm>
            <a:off x="1500166" y="1208997"/>
            <a:ext cx="5643602" cy="12144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6625" t="47071" r="8741" b="15820"/>
          <a:stretch>
            <a:fillRect/>
          </a:stretch>
        </p:blipFill>
        <p:spPr bwMode="auto">
          <a:xfrm>
            <a:off x="1500166" y="2854783"/>
            <a:ext cx="5643602" cy="12144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 l="8741" t="47071" r="6625" b="15820"/>
          <a:stretch>
            <a:fillRect/>
          </a:stretch>
        </p:blipFill>
        <p:spPr bwMode="auto">
          <a:xfrm>
            <a:off x="1500166" y="4500570"/>
            <a:ext cx="5643602" cy="12144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43636" y="4572008"/>
            <a:ext cx="92869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altLang="ko-KR" smtClean="0"/>
              <a:t>75dB</a:t>
            </a: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143636" y="1285860"/>
            <a:ext cx="92869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altLang="ko-KR" smtClean="0"/>
              <a:t>71dB</a:t>
            </a:r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143636" y="2928934"/>
            <a:ext cx="92869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altLang="ko-KR" smtClean="0"/>
              <a:t>73dB</a:t>
            </a:r>
            <a:endParaRPr lang="ko-KR" altLang="en-US"/>
          </a:p>
        </p:txBody>
      </p:sp>
      <p:sp>
        <p:nvSpPr>
          <p:cNvPr id="10" name="아래쪽 화살표 9"/>
          <p:cNvSpPr/>
          <p:nvPr/>
        </p:nvSpPr>
        <p:spPr>
          <a:xfrm>
            <a:off x="2428860" y="1571612"/>
            <a:ext cx="285752" cy="28575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아래쪽 화살표 10"/>
          <p:cNvSpPr/>
          <p:nvPr/>
        </p:nvSpPr>
        <p:spPr>
          <a:xfrm>
            <a:off x="2214546" y="3143248"/>
            <a:ext cx="285752" cy="28575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아래쪽 화살표 11"/>
          <p:cNvSpPr/>
          <p:nvPr/>
        </p:nvSpPr>
        <p:spPr>
          <a:xfrm>
            <a:off x="2857488" y="4714884"/>
            <a:ext cx="285752" cy="28575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위쪽 화살표 12"/>
          <p:cNvSpPr/>
          <p:nvPr/>
        </p:nvSpPr>
        <p:spPr>
          <a:xfrm>
            <a:off x="2357422" y="2357430"/>
            <a:ext cx="285752" cy="285752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위쪽 화살표 13"/>
          <p:cNvSpPr/>
          <p:nvPr/>
        </p:nvSpPr>
        <p:spPr>
          <a:xfrm>
            <a:off x="2714612" y="5500702"/>
            <a:ext cx="285752" cy="285752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위쪽 화살표 14"/>
          <p:cNvSpPr/>
          <p:nvPr/>
        </p:nvSpPr>
        <p:spPr>
          <a:xfrm>
            <a:off x="2071670" y="3857628"/>
            <a:ext cx="285752" cy="285752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143636" y="5286388"/>
            <a:ext cx="92869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altLang="ko-KR" smtClean="0"/>
              <a:t>175Hz</a:t>
            </a:r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6143636" y="2000240"/>
            <a:ext cx="92869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altLang="ko-KR" smtClean="0"/>
              <a:t>122Hz</a:t>
            </a:r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143636" y="3643314"/>
            <a:ext cx="92869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altLang="ko-KR" smtClean="0"/>
              <a:t>175Hz</a:t>
            </a:r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755576" y="1202085"/>
            <a:ext cx="470426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600" b="1"/>
              <a:t>달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5576" y="4511556"/>
            <a:ext cx="470426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600" b="1" smtClean="0"/>
              <a:t>탈</a:t>
            </a:r>
            <a:endParaRPr lang="ko-KR" altLang="en-US" sz="1600" b="1"/>
          </a:p>
        </p:txBody>
      </p:sp>
      <p:sp>
        <p:nvSpPr>
          <p:cNvPr id="21" name="TextBox 20"/>
          <p:cNvSpPr txBox="1"/>
          <p:nvPr/>
        </p:nvSpPr>
        <p:spPr>
          <a:xfrm>
            <a:off x="755576" y="2877319"/>
            <a:ext cx="470426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600" b="1" smtClean="0"/>
              <a:t>딸</a:t>
            </a:r>
            <a:endParaRPr lang="ko-KR" altLang="en-US" sz="1600" b="1"/>
          </a:p>
        </p:txBody>
      </p:sp>
    </p:spTree>
    <p:extLst>
      <p:ext uri="{BB962C8B-B14F-4D97-AF65-F5344CB8AC3E}">
        <p14:creationId xmlns:p14="http://schemas.microsoft.com/office/powerpoint/2010/main" val="15911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84576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1600" b="1">
                <a:latin typeface="+mn-ea"/>
                <a:sym typeface="Wingdings"/>
              </a:rPr>
              <a:t> </a:t>
            </a:r>
            <a:r>
              <a:rPr lang="en-US" altLang="ko-KR" sz="1600" b="1" smtClean="0">
                <a:latin typeface="+mn-ea"/>
                <a:sym typeface="Wingdings"/>
              </a:rPr>
              <a:t>Kim, C-W.</a:t>
            </a:r>
            <a:r>
              <a:rPr lang="en-US" altLang="ko-KR" sz="1600" b="1" smtClean="0">
                <a:latin typeface="+mn-ea"/>
              </a:rPr>
              <a:t>(1965)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160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1600" smtClean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160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1600" smtClean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160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1600" smtClean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600" b="1">
                <a:latin typeface="+mn-ea"/>
                <a:sym typeface="Wingdings"/>
              </a:rPr>
              <a:t> </a:t>
            </a:r>
            <a:r>
              <a:rPr lang="ko-KR" altLang="en-US" sz="1600" b="1" smtClean="0">
                <a:latin typeface="+mn-ea"/>
              </a:rPr>
              <a:t>이경희 정명숙</a:t>
            </a:r>
            <a:r>
              <a:rPr lang="en-US" altLang="ko-KR" sz="1600" b="1" smtClean="0">
                <a:latin typeface="+mn-ea"/>
              </a:rPr>
              <a:t>(2000)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ko-KR" altLang="en-US" sz="2400" smtClean="0"/>
              <a:t>세 자음</a:t>
            </a:r>
            <a:r>
              <a:rPr lang="ko-KR" altLang="en-US" sz="2000" smtClean="0"/>
              <a:t>의</a:t>
            </a:r>
            <a:r>
              <a:rPr lang="ko-KR" altLang="en-US" sz="2400" smtClean="0"/>
              <a:t> 구분</a:t>
            </a:r>
            <a:endParaRPr lang="ko-KR" altLang="en-US" sz="240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084649"/>
              </p:ext>
            </p:extLst>
          </p:nvPr>
        </p:nvGraphicFramePr>
        <p:xfrm>
          <a:off x="785786" y="1556792"/>
          <a:ext cx="7786741" cy="185420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677087"/>
                <a:gridCol w="1640690"/>
                <a:gridCol w="2109458"/>
                <a:gridCol w="1802158"/>
                <a:gridCol w="1557348"/>
              </a:tblGrid>
              <a:tr h="370840">
                <a:tc rowSpan="2">
                  <a:txBody>
                    <a:bodyPr/>
                    <a:lstStyle/>
                    <a:p>
                      <a:pPr algn="ctr" latinLnBrk="1"/>
                      <a:endParaRPr lang="ko-KR" altLang="en-US" sz="1600" b="1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smtClean="0"/>
                        <a:t>기식의 길이</a:t>
                      </a:r>
                      <a:endParaRPr lang="en-US" altLang="ko-KR" sz="1600" b="1" smtClean="0"/>
                    </a:p>
                    <a:p>
                      <a:pPr algn="ctr" latinLnBrk="1"/>
                      <a:r>
                        <a:rPr lang="en-US" altLang="ko-KR" sz="1600" b="1" smtClean="0"/>
                        <a:t>(</a:t>
                      </a:r>
                      <a:r>
                        <a:rPr lang="ko-KR" altLang="en-US" sz="1600" b="1" smtClean="0"/>
                        <a:t>성대진동지연</a:t>
                      </a:r>
                      <a:r>
                        <a:rPr lang="en-US" altLang="ko-KR" sz="1600" b="1" smtClean="0"/>
                        <a:t>)</a:t>
                      </a:r>
                      <a:endParaRPr lang="ko-KR" altLang="en-US" sz="1600" b="1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smtClean="0"/>
                        <a:t>긴장</a:t>
                      </a:r>
                      <a:endParaRPr lang="ko-KR" altLang="en-US" sz="1600" b="1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smtClean="0"/>
                        <a:t>후행 모음</a:t>
                      </a:r>
                      <a:endParaRPr lang="ko-KR" altLang="en-US" sz="1600" b="1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smtClean="0"/>
                        <a:t>구강 내 압력</a:t>
                      </a:r>
                      <a:endParaRPr lang="ko-KR" altLang="en-US" sz="1600" b="1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smtClean="0"/>
                        <a:t>폐쇄 면적</a:t>
                      </a:r>
                      <a:endParaRPr lang="ko-KR" altLang="en-US" sz="1600" b="1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mtClean="0"/>
                        <a:t>평음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>
                          <a:latin typeface="바탕"/>
                          <a:ea typeface="바탕"/>
                        </a:rPr>
                        <a:t>±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-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-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-</a:t>
                      </a:r>
                      <a:endParaRPr lang="ko-KR" altLang="en-US" sz="16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mtClean="0"/>
                        <a:t>경음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-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mtClean="0"/>
                        <a:t>높고 강함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mtClean="0"/>
                        <a:t>강하고 긺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mtClean="0"/>
                        <a:t>넓고 긺</a:t>
                      </a:r>
                      <a:endParaRPr lang="ko-KR" altLang="en-US" sz="16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mtClean="0"/>
                        <a:t>격음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+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mtClean="0"/>
                        <a:t>높고 강함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mtClean="0"/>
                        <a:t>강하고 긺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mtClean="0"/>
                        <a:t>넓고 긺</a:t>
                      </a:r>
                      <a:endParaRPr lang="ko-KR" altLang="en-US" sz="160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128611"/>
              </p:ext>
            </p:extLst>
          </p:nvPr>
        </p:nvGraphicFramePr>
        <p:xfrm>
          <a:off x="785786" y="4560912"/>
          <a:ext cx="7786741" cy="1676400"/>
        </p:xfrm>
        <a:graphic>
          <a:graphicData uri="http://schemas.openxmlformats.org/drawingml/2006/table">
            <a:tbl>
              <a:tblPr firstCol="1">
                <a:tableStyleId>{F5AB1C69-6EDB-4FF4-983F-18BD219EF322}</a:tableStyleId>
              </a:tblPr>
              <a:tblGrid>
                <a:gridCol w="648895"/>
                <a:gridCol w="2379282"/>
                <a:gridCol w="2379282"/>
                <a:gridCol w="2379282"/>
              </a:tblGrid>
              <a:tr h="120966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smtClean="0"/>
                        <a:t>ms</a:t>
                      </a:r>
                      <a:endParaRPr lang="ko-KR" altLang="en-US" sz="1600" b="1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smtClean="0"/>
                        <a:t>성대진동시작시간</a:t>
                      </a:r>
                      <a:endParaRPr lang="ko-KR" altLang="en-US" sz="1600" b="1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smtClean="0"/>
                        <a:t>폐쇄지속시간</a:t>
                      </a:r>
                      <a:endParaRPr lang="ko-KR" altLang="en-US" sz="1600" b="1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3000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smtClean="0"/>
                        <a:t>어두</a:t>
                      </a:r>
                      <a:endParaRPr lang="ko-KR" altLang="en-US" sz="1600" b="1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err="1" smtClean="0"/>
                        <a:t>어중</a:t>
                      </a:r>
                      <a:endParaRPr lang="ko-KR" altLang="en-US" sz="1600" b="1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err="1" smtClean="0"/>
                        <a:t>어중</a:t>
                      </a:r>
                      <a:endParaRPr lang="ko-KR" altLang="en-US" sz="1600" b="1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3000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mtClean="0"/>
                        <a:t>평음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48.1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9.9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56.8</a:t>
                      </a:r>
                      <a:endParaRPr lang="ko-KR" altLang="en-US" sz="1600"/>
                    </a:p>
                  </a:txBody>
                  <a:tcPr anchor="ctr"/>
                </a:tc>
              </a:tr>
              <a:tr h="3000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mtClean="0"/>
                        <a:t>경음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9.9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8.9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156.8</a:t>
                      </a:r>
                      <a:endParaRPr lang="ko-KR" altLang="en-US" sz="1600"/>
                    </a:p>
                  </a:txBody>
                  <a:tcPr anchor="ctr"/>
                </a:tc>
              </a:tr>
              <a:tr h="3000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mtClean="0"/>
                        <a:t>격음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74.7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52.9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119.2</a:t>
                      </a:r>
                      <a:endParaRPr lang="ko-KR" altLang="en-US" sz="160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666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US" altLang="ko-KR" sz="2400" smtClean="0"/>
              <a:t>‘</a:t>
            </a:r>
            <a:r>
              <a:rPr lang="ko-KR" altLang="en-US" sz="2400" smtClean="0"/>
              <a:t>ㅅ</a:t>
            </a:r>
            <a:r>
              <a:rPr lang="en-US" altLang="ko-KR" sz="2400" smtClean="0"/>
              <a:t>’</a:t>
            </a:r>
            <a:r>
              <a:rPr lang="ko-KR" altLang="en-US" sz="2000" smtClean="0"/>
              <a:t>과</a:t>
            </a:r>
            <a:r>
              <a:rPr lang="ko-KR" altLang="en-US" sz="2400" smtClean="0"/>
              <a:t> </a:t>
            </a:r>
            <a:r>
              <a:rPr lang="en-US" altLang="ko-KR" sz="2400" smtClean="0"/>
              <a:t>‘</a:t>
            </a:r>
            <a:r>
              <a:rPr lang="ko-KR" altLang="en-US" sz="2400" smtClean="0"/>
              <a:t>ㅆ</a:t>
            </a:r>
            <a:r>
              <a:rPr lang="en-US" altLang="ko-KR" sz="2400" smtClean="0"/>
              <a:t>’</a:t>
            </a:r>
            <a:r>
              <a:rPr lang="ko-KR" altLang="en-US" sz="2000" smtClean="0"/>
              <a:t>의</a:t>
            </a:r>
            <a:r>
              <a:rPr lang="ko-KR" altLang="en-US" sz="2400" smtClean="0"/>
              <a:t> 마찰</a:t>
            </a:r>
            <a:r>
              <a:rPr lang="ko-KR" altLang="en-US" sz="2000" smtClean="0"/>
              <a:t>과</a:t>
            </a:r>
            <a:r>
              <a:rPr lang="ko-KR" altLang="en-US" sz="2400" smtClean="0"/>
              <a:t> 기식</a:t>
            </a:r>
            <a:endParaRPr lang="ko-KR" altLang="en-US" sz="2400"/>
          </a:p>
        </p:txBody>
      </p:sp>
      <p:grpSp>
        <p:nvGrpSpPr>
          <p:cNvPr id="21" name="그룹 20"/>
          <p:cNvGrpSpPr/>
          <p:nvPr/>
        </p:nvGrpSpPr>
        <p:grpSpPr>
          <a:xfrm>
            <a:off x="409488" y="3635732"/>
            <a:ext cx="4162512" cy="2025516"/>
            <a:chOff x="409488" y="3635732"/>
            <a:chExt cx="4162512" cy="2025516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12922" t="48320" r="26694" b="12201"/>
            <a:stretch>
              <a:fillRect/>
            </a:stretch>
          </p:blipFill>
          <p:spPr bwMode="auto">
            <a:xfrm>
              <a:off x="409488" y="3768292"/>
              <a:ext cx="4104456" cy="18929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3707904" y="3635732"/>
              <a:ext cx="864096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smtClean="0"/>
                <a:t>아사</a:t>
              </a:r>
              <a:endParaRPr lang="ko-KR" altLang="en-US" b="1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409488" y="1412776"/>
            <a:ext cx="4162512" cy="2016224"/>
            <a:chOff x="409488" y="1412776"/>
            <a:chExt cx="4162512" cy="2016224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9744" t="48320" r="20723" b="12201"/>
            <a:stretch>
              <a:fillRect/>
            </a:stretch>
          </p:blipFill>
          <p:spPr bwMode="auto">
            <a:xfrm>
              <a:off x="409488" y="1536044"/>
              <a:ext cx="4104456" cy="18929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3707904" y="1412776"/>
              <a:ext cx="864096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smtClean="0"/>
                <a:t>사</a:t>
              </a:r>
              <a:endParaRPr lang="ko-KR" altLang="en-US" b="1"/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4657960" y="3635732"/>
            <a:ext cx="4162512" cy="2025516"/>
            <a:chOff x="4657960" y="3635732"/>
            <a:chExt cx="4162512" cy="2025516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16100" t="48320" r="23516" b="12201"/>
            <a:stretch>
              <a:fillRect/>
            </a:stretch>
          </p:blipFill>
          <p:spPr bwMode="auto">
            <a:xfrm>
              <a:off x="4657960" y="3768292"/>
              <a:ext cx="4104456" cy="18929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7956376" y="3635732"/>
              <a:ext cx="864096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smtClean="0"/>
                <a:t>아싸</a:t>
              </a:r>
              <a:endParaRPr lang="ko-KR" altLang="en-US" b="1"/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4657960" y="1412776"/>
            <a:ext cx="4162512" cy="2016224"/>
            <a:chOff x="4657960" y="1412776"/>
            <a:chExt cx="4162512" cy="201622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9744" t="48320" r="20723" b="12201"/>
            <a:stretch>
              <a:fillRect/>
            </a:stretch>
          </p:blipFill>
          <p:spPr bwMode="auto">
            <a:xfrm>
              <a:off x="4657960" y="1536044"/>
              <a:ext cx="4104456" cy="18929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7956376" y="1412776"/>
              <a:ext cx="864096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smtClean="0"/>
                <a:t>싸</a:t>
              </a:r>
              <a:endParaRPr lang="ko-KR" altLang="en-US" b="1"/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625512" y="1556792"/>
            <a:ext cx="648072" cy="1368152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273584" y="1555060"/>
            <a:ext cx="360040" cy="1873940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5162016" y="1556792"/>
            <a:ext cx="1008112" cy="1368152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170128" y="1555060"/>
            <a:ext cx="72008" cy="1873940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5738080" y="3790772"/>
            <a:ext cx="1224136" cy="1368152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6962216" y="3789040"/>
            <a:ext cx="72008" cy="1873940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1993664" y="3790772"/>
            <a:ext cx="648072" cy="1368152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2641736" y="3789040"/>
            <a:ext cx="144016" cy="1873940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11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US" altLang="ko-KR" sz="2400"/>
              <a:t>‘</a:t>
            </a:r>
            <a:r>
              <a:rPr lang="ko-KR" altLang="en-US" sz="2400"/>
              <a:t>ㅅ</a:t>
            </a:r>
            <a:r>
              <a:rPr lang="en-US" altLang="ko-KR" sz="2400"/>
              <a:t>’</a:t>
            </a:r>
            <a:r>
              <a:rPr lang="ko-KR" altLang="en-US" sz="2000"/>
              <a:t>과</a:t>
            </a:r>
            <a:r>
              <a:rPr lang="ko-KR" altLang="en-US" sz="2400"/>
              <a:t> </a:t>
            </a:r>
            <a:r>
              <a:rPr lang="en-US" altLang="ko-KR" sz="2400"/>
              <a:t>‘</a:t>
            </a:r>
            <a:r>
              <a:rPr lang="ko-KR" altLang="en-US" sz="2400"/>
              <a:t>ㅆ</a:t>
            </a:r>
            <a:r>
              <a:rPr lang="en-US" altLang="ko-KR" sz="2400" smtClean="0"/>
              <a:t>’</a:t>
            </a:r>
            <a:r>
              <a:rPr lang="ko-KR" altLang="en-US" sz="2000" smtClean="0"/>
              <a:t>의</a:t>
            </a:r>
            <a:r>
              <a:rPr lang="ko-KR" altLang="en-US" sz="2400" smtClean="0"/>
              <a:t> 성문 넓이</a:t>
            </a:r>
            <a:r>
              <a:rPr lang="ko-KR" altLang="en-US" sz="2000" smtClean="0"/>
              <a:t>와</a:t>
            </a:r>
            <a:r>
              <a:rPr lang="ko-KR" altLang="en-US" sz="2400" smtClean="0"/>
              <a:t> 성대 진동 시작 시간</a:t>
            </a:r>
            <a:endParaRPr lang="ko-KR" altLang="en-US" sz="2400"/>
          </a:p>
        </p:txBody>
      </p:sp>
      <p:pic>
        <p:nvPicPr>
          <p:cNvPr id="4" name="_x33664976" descr="EMB000002c82d78"/>
          <p:cNvPicPr>
            <a:picLocks noChangeAspect="1" noChangeArrowheads="1"/>
          </p:cNvPicPr>
          <p:nvPr/>
        </p:nvPicPr>
        <p:blipFill rotWithShape="1">
          <a:blip r:embed="rId3" cstate="print"/>
          <a:srcRect t="42259" r="48007" b="12552"/>
          <a:stretch/>
        </p:blipFill>
        <p:spPr bwMode="auto">
          <a:xfrm>
            <a:off x="4240746" y="1608922"/>
            <a:ext cx="2678732" cy="2448272"/>
          </a:xfrm>
          <a:prstGeom prst="rect">
            <a:avLst/>
          </a:prstGeom>
          <a:noFill/>
        </p:spPr>
      </p:pic>
      <p:pic>
        <p:nvPicPr>
          <p:cNvPr id="5" name="_x33853240" descr="EMB000002c82d77"/>
          <p:cNvPicPr>
            <a:picLocks noChangeAspect="1" noChangeArrowheads="1"/>
          </p:cNvPicPr>
          <p:nvPr/>
        </p:nvPicPr>
        <p:blipFill rotWithShape="1">
          <a:blip r:embed="rId4" cstate="print"/>
          <a:srcRect t="32963" r="47113" b="33518"/>
          <a:stretch/>
        </p:blipFill>
        <p:spPr bwMode="auto">
          <a:xfrm>
            <a:off x="1590885" y="1662668"/>
            <a:ext cx="2799087" cy="2270388"/>
          </a:xfrm>
          <a:prstGeom prst="rect">
            <a:avLst/>
          </a:prstGeom>
          <a:noFill/>
        </p:spPr>
      </p:pic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894409"/>
              </p:ext>
            </p:extLst>
          </p:nvPr>
        </p:nvGraphicFramePr>
        <p:xfrm>
          <a:off x="1316015" y="4367376"/>
          <a:ext cx="6429420" cy="129387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071570"/>
                <a:gridCol w="1071570"/>
                <a:gridCol w="1071570"/>
                <a:gridCol w="1004626"/>
                <a:gridCol w="1138514"/>
                <a:gridCol w="1071570"/>
              </a:tblGrid>
              <a:tr h="43129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VOT(ms)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mtClean="0">
                          <a:solidFill>
                            <a:schemeClr val="tx1"/>
                          </a:solidFill>
                        </a:rPr>
                        <a:t>ㄷ</a:t>
                      </a:r>
                      <a:endParaRPr lang="ko-KR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mtClean="0">
                          <a:solidFill>
                            <a:schemeClr val="tx1"/>
                          </a:solidFill>
                        </a:rPr>
                        <a:t>ㄸ</a:t>
                      </a:r>
                      <a:endParaRPr lang="ko-KR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mtClean="0">
                          <a:solidFill>
                            <a:schemeClr val="tx1"/>
                          </a:solidFill>
                        </a:rPr>
                        <a:t>ㅌ</a:t>
                      </a:r>
                      <a:endParaRPr lang="ko-KR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mtClean="0">
                          <a:solidFill>
                            <a:schemeClr val="tx1"/>
                          </a:solidFill>
                        </a:rPr>
                        <a:t>ㅅ</a:t>
                      </a:r>
                      <a:endParaRPr lang="ko-KR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mtClean="0">
                          <a:solidFill>
                            <a:schemeClr val="tx1"/>
                          </a:solidFill>
                        </a:rPr>
                        <a:t>ㅆ</a:t>
                      </a:r>
                      <a:endParaRPr lang="ko-KR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312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mtClean="0"/>
                        <a:t>어두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49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7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78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51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13.5</a:t>
                      </a:r>
                      <a:endParaRPr lang="ko-KR" altLang="en-US" sz="1600"/>
                    </a:p>
                  </a:txBody>
                  <a:tcPr anchor="ctr"/>
                </a:tc>
              </a:tr>
              <a:tr h="4312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mtClean="0"/>
                        <a:t>어중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10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7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51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22.5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/>
                        <a:t>12</a:t>
                      </a:r>
                      <a:endParaRPr lang="ko-KR" altLang="en-US" sz="160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5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84576"/>
          </a:xfrm>
        </p:spPr>
        <p:txBody>
          <a:bodyPr anchor="t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altLang="ko-KR" sz="2400" b="1" smtClean="0">
              <a:latin typeface="+mn-ea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altLang="ko-KR" sz="2400" b="1">
              <a:latin typeface="+mn-ea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altLang="ko-KR" sz="2400" b="1" smtClean="0">
              <a:latin typeface="+mn-ea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sz="2400" b="1" smtClean="0">
                <a:latin typeface="+mn-ea"/>
              </a:rPr>
              <a:t>평음</a:t>
            </a:r>
            <a:r>
              <a:rPr lang="en-US" altLang="ko-KR" sz="2400" b="1" smtClean="0">
                <a:latin typeface="+mn-ea"/>
              </a:rPr>
              <a:t>, </a:t>
            </a:r>
            <a:r>
              <a:rPr lang="ko-KR" altLang="en-US" sz="2400" b="1" smtClean="0">
                <a:latin typeface="+mn-ea"/>
              </a:rPr>
              <a:t>경음</a:t>
            </a:r>
            <a:r>
              <a:rPr lang="en-US" altLang="ko-KR" sz="2400" b="1" smtClean="0">
                <a:latin typeface="+mn-ea"/>
              </a:rPr>
              <a:t>, </a:t>
            </a:r>
            <a:r>
              <a:rPr lang="ko-KR" altLang="en-US" sz="2400" b="1" smtClean="0">
                <a:latin typeface="+mn-ea"/>
              </a:rPr>
              <a:t>격음의 지각</a:t>
            </a:r>
            <a:endParaRPr lang="en-US" altLang="ko-KR" sz="2400" b="1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23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76056" y="980728"/>
            <a:ext cx="3744416" cy="5184576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1600" b="1">
                <a:latin typeface="+mn-ea"/>
                <a:sym typeface="Wingdings"/>
              </a:rPr>
              <a:t> </a:t>
            </a:r>
            <a:r>
              <a:rPr lang="ko-KR" altLang="en-US" sz="1600" b="1" smtClean="0">
                <a:latin typeface="+mn-ea"/>
                <a:sym typeface="Wingdings"/>
              </a:rPr>
              <a:t>방법</a:t>
            </a:r>
            <a:endParaRPr lang="en-US" altLang="ko-KR" sz="1600" b="1" smtClean="0">
              <a:latin typeface="+mn-ea"/>
              <a:sym typeface="Wingding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600" smtClean="0">
                <a:latin typeface="+mn-ea"/>
                <a:sym typeface="Wingdings"/>
              </a:rPr>
              <a:t> </a:t>
            </a:r>
            <a:r>
              <a:rPr lang="ko-KR" altLang="en-US" sz="1600" smtClean="0">
                <a:latin typeface="+mn-ea"/>
              </a:rPr>
              <a:t>자음 부분과 모음 부분을 엇갈려 붙인 자극을 듣고</a:t>
            </a:r>
            <a:r>
              <a:rPr lang="en-US" altLang="ko-KR" sz="1600" smtClean="0">
                <a:latin typeface="+mn-ea"/>
              </a:rPr>
              <a:t>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600">
                <a:latin typeface="+mn-ea"/>
                <a:sym typeface="Wingdings"/>
              </a:rPr>
              <a:t> </a:t>
            </a:r>
            <a:r>
              <a:rPr lang="ko-KR" altLang="en-US" sz="1600" smtClean="0">
                <a:latin typeface="+mn-ea"/>
              </a:rPr>
              <a:t>평음</a:t>
            </a:r>
            <a:r>
              <a:rPr lang="en-US" altLang="ko-KR" sz="1600" smtClean="0">
                <a:latin typeface="+mn-ea"/>
              </a:rPr>
              <a:t>, </a:t>
            </a:r>
            <a:r>
              <a:rPr lang="ko-KR" altLang="en-US" sz="1600" smtClean="0">
                <a:latin typeface="+mn-ea"/>
              </a:rPr>
              <a:t>경음</a:t>
            </a:r>
            <a:r>
              <a:rPr lang="en-US" altLang="ko-KR" sz="1600" smtClean="0">
                <a:latin typeface="+mn-ea"/>
              </a:rPr>
              <a:t>, </a:t>
            </a:r>
            <a:r>
              <a:rPr lang="ko-KR" altLang="en-US" sz="1600" smtClean="0">
                <a:latin typeface="+mn-ea"/>
              </a:rPr>
              <a:t>격음 중 어느 것으로 들리는지 식별</a:t>
            </a:r>
            <a:r>
              <a:rPr lang="en-US" altLang="ko-KR" sz="1400" smtClean="0">
                <a:latin typeface="+mn-ea"/>
              </a:rPr>
              <a:t>(identification)</a:t>
            </a:r>
            <a:r>
              <a:rPr lang="ko-KR" altLang="en-US" sz="1600" smtClean="0">
                <a:latin typeface="+mn-ea"/>
              </a:rPr>
              <a:t> 실험</a:t>
            </a:r>
            <a:endParaRPr lang="en-US" altLang="ko-KR" sz="1600" smtClean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600" smtClean="0">
                <a:latin typeface="+mn-ea"/>
                <a:sym typeface="Wingdings"/>
              </a:rPr>
              <a:t> </a:t>
            </a:r>
            <a:r>
              <a:rPr lang="en-US" altLang="ko-KR" sz="1600" smtClean="0">
                <a:latin typeface="+mn-ea"/>
              </a:rPr>
              <a:t>26~32</a:t>
            </a:r>
            <a:r>
              <a:rPr lang="ko-KR" altLang="en-US" sz="1600" smtClean="0">
                <a:latin typeface="+mn-ea"/>
              </a:rPr>
              <a:t>세 서울 화자 </a:t>
            </a:r>
            <a:r>
              <a:rPr lang="en-US" altLang="ko-KR" sz="1600" smtClean="0">
                <a:latin typeface="+mn-ea"/>
              </a:rPr>
              <a:t>12</a:t>
            </a:r>
            <a:r>
              <a:rPr lang="ko-KR" altLang="en-US" sz="1600" smtClean="0">
                <a:latin typeface="+mn-ea"/>
              </a:rPr>
              <a:t>명</a:t>
            </a:r>
            <a:r>
              <a:rPr lang="en-US" altLang="ko-KR" sz="1600" smtClean="0">
                <a:latin typeface="+mn-ea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600" b="1" smtClean="0">
                <a:latin typeface="+mn-ea"/>
                <a:sym typeface="Wingdings"/>
              </a:rPr>
              <a:t> 결과</a:t>
            </a:r>
            <a:endParaRPr lang="en-US" altLang="ko-KR" sz="1600" smtClean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1600" smtClean="0">
              <a:latin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ko-KR" altLang="en-US" sz="2400" smtClean="0"/>
              <a:t>분할 조합   </a:t>
            </a:r>
            <a:r>
              <a:rPr lang="en-US" altLang="ko-KR" sz="2000" smtClean="0">
                <a:effectLst/>
              </a:rPr>
              <a:t>Kim</a:t>
            </a:r>
            <a:r>
              <a:rPr lang="en-US" altLang="ko-KR" sz="2000">
                <a:effectLst/>
              </a:rPr>
              <a:t>, M-R. et als.(2002</a:t>
            </a:r>
            <a:r>
              <a:rPr lang="en-US" altLang="ko-KR" sz="2000" smtClean="0">
                <a:effectLst/>
              </a:rPr>
              <a:t>)</a:t>
            </a:r>
            <a:endParaRPr lang="ko-KR" altLang="en-US" sz="2000"/>
          </a:p>
        </p:txBody>
      </p:sp>
      <p:grpSp>
        <p:nvGrpSpPr>
          <p:cNvPr id="4" name="그룹 3"/>
          <p:cNvGrpSpPr/>
          <p:nvPr/>
        </p:nvGrpSpPr>
        <p:grpSpPr>
          <a:xfrm>
            <a:off x="645638" y="1412776"/>
            <a:ext cx="4142386" cy="990238"/>
            <a:chOff x="645638" y="1412776"/>
            <a:chExt cx="4142386" cy="990238"/>
          </a:xfrm>
        </p:grpSpPr>
        <p:grpSp>
          <p:nvGrpSpPr>
            <p:cNvPr id="16" name="그룹 15"/>
            <p:cNvGrpSpPr/>
            <p:nvPr/>
          </p:nvGrpSpPr>
          <p:grpSpPr>
            <a:xfrm>
              <a:off x="968829" y="1412776"/>
              <a:ext cx="3531163" cy="990238"/>
              <a:chOff x="968829" y="1412776"/>
              <a:chExt cx="3531163" cy="990238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1082" t="46875" r="79743" b="16015"/>
              <a:stretch/>
            </p:blipFill>
            <p:spPr bwMode="auto">
              <a:xfrm>
                <a:off x="968829" y="1412776"/>
                <a:ext cx="435428" cy="9902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20257" t="46875" r="22174" b="16015"/>
              <a:stretch/>
            </p:blipFill>
            <p:spPr bwMode="auto">
              <a:xfrm>
                <a:off x="1767678" y="1412776"/>
                <a:ext cx="2732314" cy="9902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645638" y="1738618"/>
              <a:ext cx="432048" cy="338554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/>
                <a:t>평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55976" y="1741286"/>
              <a:ext cx="432048" cy="338554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smtClean="0"/>
                <a:t>평</a:t>
              </a:r>
              <a:endParaRPr lang="ko-KR" altLang="en-US" sz="1600" b="1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632580" y="2930894"/>
            <a:ext cx="4142386" cy="990238"/>
            <a:chOff x="632580" y="2930894"/>
            <a:chExt cx="4142386" cy="990238"/>
          </a:xfrm>
        </p:grpSpPr>
        <p:grpSp>
          <p:nvGrpSpPr>
            <p:cNvPr id="15" name="그룹 14"/>
            <p:cNvGrpSpPr/>
            <p:nvPr/>
          </p:nvGrpSpPr>
          <p:grpSpPr>
            <a:xfrm>
              <a:off x="968829" y="2930894"/>
              <a:ext cx="3531163" cy="990238"/>
              <a:chOff x="968829" y="2636912"/>
              <a:chExt cx="3531163" cy="990238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 rotWithShape="1">
              <a:blip r:embed="rId4" cstate="print"/>
              <a:srcRect l="11637" t="47043" r="83768" b="16666"/>
              <a:stretch/>
            </p:blipFill>
            <p:spPr bwMode="auto">
              <a:xfrm>
                <a:off x="968829" y="2636912"/>
                <a:ext cx="217714" cy="9902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 rotWithShape="1">
              <a:blip r:embed="rId4" cstate="print"/>
              <a:srcRect l="16232" t="47043" r="21503" b="16666"/>
              <a:stretch/>
            </p:blipFill>
            <p:spPr bwMode="auto">
              <a:xfrm>
                <a:off x="1549964" y="2636912"/>
                <a:ext cx="2950028" cy="9902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632580" y="3252814"/>
              <a:ext cx="432048" cy="33855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smtClean="0"/>
                <a:t>경</a:t>
              </a:r>
              <a:endParaRPr lang="ko-KR" altLang="en-US" sz="1600" b="1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42918" y="3255482"/>
              <a:ext cx="432048" cy="33855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smtClean="0"/>
                <a:t>경</a:t>
              </a:r>
              <a:endParaRPr lang="ko-KR" altLang="en-US" sz="1600" b="1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643090" y="4449012"/>
            <a:ext cx="4142386" cy="996212"/>
            <a:chOff x="643090" y="4449012"/>
            <a:chExt cx="4142386" cy="996212"/>
          </a:xfrm>
        </p:grpSpPr>
        <p:grpSp>
          <p:nvGrpSpPr>
            <p:cNvPr id="14" name="그룹 13"/>
            <p:cNvGrpSpPr/>
            <p:nvPr/>
          </p:nvGrpSpPr>
          <p:grpSpPr>
            <a:xfrm>
              <a:off x="968829" y="4449012"/>
              <a:ext cx="3531163" cy="996212"/>
              <a:chOff x="968829" y="4449012"/>
              <a:chExt cx="3531163" cy="996212"/>
            </a:xfrm>
          </p:grpSpPr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12914" t="47194" r="71722" b="15816"/>
              <a:stretch/>
            </p:blipFill>
            <p:spPr bwMode="auto">
              <a:xfrm>
                <a:off x="968829" y="4449012"/>
                <a:ext cx="729342" cy="9902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28278" t="47194" r="20353" b="15816"/>
              <a:stretch/>
            </p:blipFill>
            <p:spPr bwMode="auto">
              <a:xfrm>
                <a:off x="2061592" y="4454986"/>
                <a:ext cx="2438400" cy="9902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643090" y="4754472"/>
              <a:ext cx="432048" cy="33855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/>
                <a:t>격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53428" y="4757140"/>
              <a:ext cx="432048" cy="33855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/>
                <a:t>격</a:t>
              </a:r>
            </a:p>
          </p:txBody>
        </p:sp>
      </p:grpSp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384919"/>
              </p:ext>
            </p:extLst>
          </p:nvPr>
        </p:nvGraphicFramePr>
        <p:xfrm>
          <a:off x="5272649" y="3933056"/>
          <a:ext cx="3312367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924"/>
                <a:gridCol w="440924"/>
                <a:gridCol w="810173"/>
                <a:gridCol w="810173"/>
                <a:gridCol w="810173"/>
              </a:tblGrid>
              <a:tr h="251855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C</a:t>
                      </a:r>
                      <a:endParaRPr lang="ko-KR" altLang="en-US" sz="14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V</a:t>
                      </a:r>
                      <a:endParaRPr lang="ko-KR" altLang="en-US" sz="14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응답률</a:t>
                      </a:r>
                      <a:endParaRPr lang="ko-KR" altLang="en-US" sz="140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</a:tr>
              <a:tr h="25185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평음</a:t>
                      </a:r>
                      <a:endParaRPr lang="ko-KR" altLang="en-US" sz="140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경음</a:t>
                      </a:r>
                      <a:endParaRPr lang="ko-KR" altLang="en-US" sz="140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격음</a:t>
                      </a:r>
                      <a:endParaRPr lang="ko-KR" altLang="en-US" sz="140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2518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smtClean="0">
                          <a:solidFill>
                            <a:srgbClr val="0070C0"/>
                          </a:solidFill>
                        </a:rPr>
                        <a:t>평</a:t>
                      </a:r>
                      <a:endParaRPr lang="ko-KR" altLang="en-US" sz="1400" b="1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smtClean="0">
                          <a:solidFill>
                            <a:srgbClr val="FF0000"/>
                          </a:solidFill>
                        </a:rPr>
                        <a:t>경</a:t>
                      </a:r>
                      <a:endParaRPr lang="ko-KR" altLang="en-US" sz="1400" b="1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4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mtClean="0">
                          <a:solidFill>
                            <a:srgbClr val="FF0000"/>
                          </a:solidFill>
                        </a:rPr>
                        <a:t>66</a:t>
                      </a:r>
                      <a:endParaRPr lang="ko-KR" altLang="en-US" sz="1400" b="1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30</a:t>
                      </a:r>
                      <a:endParaRPr lang="ko-KR" altLang="en-US" sz="1400"/>
                    </a:p>
                  </a:txBody>
                  <a:tcPr anchor="ctr"/>
                </a:tc>
              </a:tr>
              <a:tr h="2518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smtClean="0">
                          <a:solidFill>
                            <a:srgbClr val="0070C0"/>
                          </a:solidFill>
                        </a:rPr>
                        <a:t>평</a:t>
                      </a:r>
                      <a:endParaRPr lang="ko-KR" altLang="en-US" sz="1400" b="1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smtClean="0">
                          <a:solidFill>
                            <a:srgbClr val="7030A0"/>
                          </a:solidFill>
                        </a:rPr>
                        <a:t>격</a:t>
                      </a:r>
                      <a:endParaRPr lang="ko-KR" altLang="en-US" sz="14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6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24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mtClean="0">
                          <a:solidFill>
                            <a:srgbClr val="7030A0"/>
                          </a:solidFill>
                        </a:rPr>
                        <a:t>70</a:t>
                      </a:r>
                      <a:endParaRPr lang="ko-KR" altLang="en-US" sz="1400" b="1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</a:tr>
              <a:tr h="2518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smtClean="0">
                          <a:solidFill>
                            <a:srgbClr val="FF0000"/>
                          </a:solidFill>
                        </a:rPr>
                        <a:t>경</a:t>
                      </a:r>
                      <a:endParaRPr lang="ko-KR" altLang="en-US" sz="1400" b="1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smtClean="0">
                          <a:solidFill>
                            <a:srgbClr val="0070C0"/>
                          </a:solidFill>
                        </a:rPr>
                        <a:t>평</a:t>
                      </a:r>
                      <a:endParaRPr lang="ko-KR" altLang="en-US" sz="1400" b="1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mtClean="0">
                          <a:solidFill>
                            <a:srgbClr val="0070C0"/>
                          </a:solidFill>
                        </a:rPr>
                        <a:t>92</a:t>
                      </a:r>
                      <a:endParaRPr lang="ko-KR" altLang="en-US" sz="1400" b="1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7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1</a:t>
                      </a:r>
                      <a:endParaRPr lang="ko-KR" altLang="en-US" sz="1400"/>
                    </a:p>
                  </a:txBody>
                  <a:tcPr anchor="ctr"/>
                </a:tc>
              </a:tr>
              <a:tr h="2518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smtClean="0">
                          <a:solidFill>
                            <a:srgbClr val="FF0000"/>
                          </a:solidFill>
                        </a:rPr>
                        <a:t>경</a:t>
                      </a:r>
                      <a:endParaRPr lang="ko-KR" altLang="en-US" sz="1400" b="1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smtClean="0">
                          <a:solidFill>
                            <a:srgbClr val="7030A0"/>
                          </a:solidFill>
                        </a:rPr>
                        <a:t>격</a:t>
                      </a:r>
                      <a:endParaRPr lang="ko-KR" altLang="en-US" sz="14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5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mtClean="0"/>
                        <a:t>78</a:t>
                      </a:r>
                      <a:endParaRPr lang="ko-KR" altLang="en-US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>
                          <a:solidFill>
                            <a:srgbClr val="7030A0"/>
                          </a:solidFill>
                        </a:rPr>
                        <a:t>17</a:t>
                      </a:r>
                      <a:endParaRPr lang="ko-KR" altLang="en-US" sz="140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</a:tr>
              <a:tr h="2518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smtClean="0">
                          <a:solidFill>
                            <a:srgbClr val="7030A0"/>
                          </a:solidFill>
                        </a:rPr>
                        <a:t>격</a:t>
                      </a:r>
                      <a:endParaRPr lang="ko-KR" altLang="en-US" sz="14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smtClean="0">
                          <a:solidFill>
                            <a:srgbClr val="0070C0"/>
                          </a:solidFill>
                        </a:rPr>
                        <a:t>평</a:t>
                      </a:r>
                      <a:endParaRPr lang="ko-KR" altLang="en-US" sz="1400" b="1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mtClean="0">
                          <a:solidFill>
                            <a:srgbClr val="0070C0"/>
                          </a:solidFill>
                        </a:rPr>
                        <a:t>81</a:t>
                      </a:r>
                      <a:endParaRPr lang="ko-KR" altLang="en-US" sz="1400" b="1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0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19</a:t>
                      </a:r>
                      <a:endParaRPr lang="ko-KR" altLang="en-US" sz="1400"/>
                    </a:p>
                  </a:txBody>
                  <a:tcPr anchor="ctr"/>
                </a:tc>
              </a:tr>
              <a:tr h="2518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smtClean="0">
                          <a:solidFill>
                            <a:srgbClr val="7030A0"/>
                          </a:solidFill>
                        </a:rPr>
                        <a:t>격</a:t>
                      </a:r>
                      <a:endParaRPr lang="ko-KR" altLang="en-US" sz="1400" b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smtClean="0">
                          <a:solidFill>
                            <a:srgbClr val="FF0000"/>
                          </a:solidFill>
                        </a:rPr>
                        <a:t>경</a:t>
                      </a:r>
                      <a:endParaRPr lang="ko-KR" altLang="en-US" sz="1400" b="1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0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>
                          <a:solidFill>
                            <a:srgbClr val="FF0000"/>
                          </a:solidFill>
                        </a:rPr>
                        <a:t>23</a:t>
                      </a:r>
                      <a:endParaRPr lang="ko-KR" altLang="en-US" sz="140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mtClean="0"/>
                        <a:t>77</a:t>
                      </a:r>
                      <a:endParaRPr lang="ko-KR" altLang="en-US" sz="1400" b="1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84576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1600" b="1" smtClean="0">
                <a:latin typeface="+mn-ea"/>
                <a:sym typeface="Wingdings"/>
              </a:rPr>
              <a:t> 방법</a:t>
            </a:r>
            <a:endParaRPr lang="en-US" altLang="ko-KR" sz="1600" smtClean="0">
              <a:latin typeface="+mn-ea"/>
              <a:sym typeface="Wingding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600" smtClean="0">
                <a:latin typeface="+mn-ea"/>
                <a:sym typeface="Wingdings"/>
              </a:rPr>
              <a:t> </a:t>
            </a:r>
            <a:r>
              <a:rPr lang="ko-KR" altLang="en-US" sz="1600" smtClean="0">
                <a:latin typeface="+mn-ea"/>
              </a:rPr>
              <a:t>기식 부분은 그대로 두고</a:t>
            </a:r>
            <a:r>
              <a:rPr lang="en-US" altLang="ko-KR" sz="1600" smtClean="0">
                <a:latin typeface="+mn-ea"/>
              </a:rPr>
              <a:t>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600">
                <a:latin typeface="+mn-ea"/>
                <a:sym typeface="Wingdings"/>
              </a:rPr>
              <a:t> </a:t>
            </a:r>
            <a:r>
              <a:rPr lang="ko-KR" altLang="en-US" sz="1600" smtClean="0">
                <a:latin typeface="+mn-ea"/>
              </a:rPr>
              <a:t>후행 모음의 높이</a:t>
            </a:r>
            <a:r>
              <a:rPr lang="en-US" altLang="ko-KR" sz="1600" smtClean="0">
                <a:latin typeface="+mn-ea"/>
              </a:rPr>
              <a:t>(</a:t>
            </a:r>
            <a:r>
              <a:rPr lang="ko-KR" altLang="en-US" sz="1600" smtClean="0">
                <a:latin typeface="+mn-ea"/>
              </a:rPr>
              <a:t>기본 주파수</a:t>
            </a:r>
            <a:r>
              <a:rPr lang="en-US" altLang="ko-KR" sz="1600" smtClean="0">
                <a:latin typeface="+mn-ea"/>
              </a:rPr>
              <a:t>)</a:t>
            </a:r>
            <a:r>
              <a:rPr lang="ko-KR" altLang="en-US" sz="1600" smtClean="0">
                <a:latin typeface="+mn-ea"/>
              </a:rPr>
              <a:t>만 올리고 내려서 만든 자극으로 식별 실험</a:t>
            </a:r>
            <a:endParaRPr lang="en-US" altLang="ko-KR" sz="1600" smtClean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600" smtClean="0">
                <a:latin typeface="+mn-ea"/>
              </a:rPr>
              <a:t>   ex. ‘</a:t>
            </a:r>
            <a:r>
              <a:rPr lang="ko-KR" altLang="en-US" sz="1600" smtClean="0">
                <a:latin typeface="+mn-ea"/>
              </a:rPr>
              <a:t>가</a:t>
            </a:r>
            <a:r>
              <a:rPr lang="en-US" altLang="ko-KR" sz="1600" smtClean="0">
                <a:latin typeface="+mn-ea"/>
              </a:rPr>
              <a:t>, </a:t>
            </a:r>
            <a:r>
              <a:rPr lang="ko-KR" altLang="en-US" sz="1600" smtClean="0">
                <a:latin typeface="+mn-ea"/>
              </a:rPr>
              <a:t>까</a:t>
            </a:r>
            <a:r>
              <a:rPr lang="en-US" altLang="ko-KR" sz="1600" smtClean="0">
                <a:latin typeface="+mn-ea"/>
              </a:rPr>
              <a:t>, </a:t>
            </a:r>
            <a:r>
              <a:rPr lang="ko-KR" altLang="en-US" sz="1600" smtClean="0">
                <a:latin typeface="+mn-ea"/>
              </a:rPr>
              <a:t>카</a:t>
            </a:r>
            <a:r>
              <a:rPr lang="en-US" altLang="ko-KR" sz="1600" smtClean="0">
                <a:latin typeface="+mn-ea"/>
              </a:rPr>
              <a:t>’</a:t>
            </a:r>
            <a:r>
              <a:rPr lang="ko-KR" altLang="en-US" sz="1600" smtClean="0">
                <a:latin typeface="+mn-ea"/>
              </a:rPr>
              <a:t>의 경우 </a:t>
            </a:r>
            <a:r>
              <a:rPr lang="en-US" altLang="ko-KR" sz="1600" smtClean="0">
                <a:latin typeface="+mn-ea"/>
              </a:rPr>
              <a:t>222~331Hz.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600">
                <a:latin typeface="+mn-ea"/>
                <a:sym typeface="Wingdings"/>
              </a:rPr>
              <a:t> </a:t>
            </a:r>
            <a:r>
              <a:rPr lang="en-US" altLang="ko-KR" sz="1600" smtClean="0">
                <a:latin typeface="+mn-ea"/>
              </a:rPr>
              <a:t>20</a:t>
            </a:r>
            <a:r>
              <a:rPr lang="ko-KR" altLang="en-US" sz="1600" smtClean="0">
                <a:latin typeface="+mn-ea"/>
              </a:rPr>
              <a:t>대 서울 화자 </a:t>
            </a:r>
            <a:r>
              <a:rPr lang="en-US" altLang="ko-KR" sz="1600" smtClean="0">
                <a:latin typeface="+mn-ea"/>
              </a:rPr>
              <a:t>14</a:t>
            </a:r>
            <a:r>
              <a:rPr lang="ko-KR" altLang="en-US" sz="1600" smtClean="0">
                <a:latin typeface="+mn-ea"/>
              </a:rPr>
              <a:t>명</a:t>
            </a:r>
            <a:r>
              <a:rPr lang="en-US" altLang="ko-KR" sz="1600" smtClean="0">
                <a:latin typeface="+mn-ea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160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600" b="1">
                <a:latin typeface="+mn-ea"/>
                <a:sym typeface="Wingdings"/>
              </a:rPr>
              <a:t> </a:t>
            </a:r>
            <a:r>
              <a:rPr lang="ko-KR" altLang="en-US" sz="1600" b="1" smtClean="0">
                <a:latin typeface="+mn-ea"/>
              </a:rPr>
              <a:t>결과</a:t>
            </a:r>
            <a:endParaRPr lang="en-US" altLang="ko-KR" sz="1600" b="1" smtClean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600">
                <a:latin typeface="+mn-ea"/>
                <a:sym typeface="Wingdings"/>
              </a:rPr>
              <a:t> </a:t>
            </a:r>
            <a:r>
              <a:rPr lang="ko-KR" altLang="en-US" sz="1600" smtClean="0">
                <a:latin typeface="+mn-ea"/>
              </a:rPr>
              <a:t>기식 부분이 경음인 경우</a:t>
            </a:r>
            <a:endParaRPr lang="en-US" altLang="ko-KR" sz="1600" smtClean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600">
                <a:latin typeface="+mn-ea"/>
              </a:rPr>
              <a:t>	</a:t>
            </a:r>
            <a:r>
              <a:rPr lang="en-US" altLang="ko-KR" sz="1600" smtClean="0">
                <a:latin typeface="+mn-ea"/>
              </a:rPr>
              <a:t>816</a:t>
            </a:r>
            <a:r>
              <a:rPr lang="ko-KR" altLang="en-US" sz="1600" smtClean="0">
                <a:latin typeface="+mn-ea"/>
              </a:rPr>
              <a:t>개 중 </a:t>
            </a:r>
            <a:r>
              <a:rPr lang="en-US" altLang="ko-KR" sz="1600" smtClean="0">
                <a:latin typeface="+mn-ea"/>
              </a:rPr>
              <a:t>717</a:t>
            </a:r>
            <a:r>
              <a:rPr lang="ko-KR" altLang="en-US" sz="1600" smtClean="0">
                <a:latin typeface="+mn-ea"/>
              </a:rPr>
              <a:t>개는 </a:t>
            </a:r>
            <a:r>
              <a:rPr lang="en-US" altLang="ko-KR" sz="1600" smtClean="0">
                <a:latin typeface="+mn-ea"/>
              </a:rPr>
              <a:t>100% </a:t>
            </a:r>
            <a:r>
              <a:rPr lang="ko-KR" altLang="en-US" sz="1600" smtClean="0">
                <a:latin typeface="+mn-ea"/>
              </a:rPr>
              <a:t>경음으로 지각</a:t>
            </a:r>
            <a:r>
              <a:rPr lang="en-US" altLang="ko-KR" sz="1600" smtClean="0">
                <a:latin typeface="+mn-ea"/>
              </a:rPr>
              <a:t>. </a:t>
            </a:r>
            <a:r>
              <a:rPr lang="ko-KR" altLang="en-US" sz="1600" smtClean="0">
                <a:latin typeface="+mn-ea"/>
              </a:rPr>
              <a:t>나머지 </a:t>
            </a:r>
            <a:r>
              <a:rPr lang="en-US" altLang="ko-KR" sz="1600" smtClean="0">
                <a:latin typeface="+mn-ea"/>
              </a:rPr>
              <a:t>99</a:t>
            </a:r>
            <a:r>
              <a:rPr lang="ko-KR" altLang="en-US" sz="1600" smtClean="0">
                <a:latin typeface="+mn-ea"/>
              </a:rPr>
              <a:t>개는 </a:t>
            </a:r>
            <a:r>
              <a:rPr lang="en-US" altLang="ko-KR" sz="1600" smtClean="0">
                <a:latin typeface="+mn-ea"/>
              </a:rPr>
              <a:t>81% </a:t>
            </a:r>
            <a:r>
              <a:rPr lang="ko-KR" altLang="en-US" sz="1600" smtClean="0">
                <a:latin typeface="+mn-ea"/>
              </a:rPr>
              <a:t>경음으로 지각</a:t>
            </a:r>
            <a:r>
              <a:rPr lang="en-US" altLang="ko-KR" sz="1600" smtClean="0">
                <a:latin typeface="+mn-ea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600">
                <a:latin typeface="+mn-ea"/>
                <a:sym typeface="Wingdings"/>
              </a:rPr>
              <a:t> </a:t>
            </a:r>
            <a:r>
              <a:rPr lang="ko-KR" altLang="en-US" sz="1600" smtClean="0">
                <a:latin typeface="+mn-ea"/>
              </a:rPr>
              <a:t>기식 부분이 평음 또는 격음인 경우</a:t>
            </a:r>
            <a:endParaRPr lang="en-US" altLang="ko-KR" sz="1600" smtClean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600">
                <a:latin typeface="+mn-ea"/>
              </a:rPr>
              <a:t>	</a:t>
            </a:r>
            <a:r>
              <a:rPr lang="ko-KR" altLang="en-US" sz="1600" smtClean="0">
                <a:latin typeface="+mn-ea"/>
              </a:rPr>
              <a:t>주파수가 낮으면 평음으로</a:t>
            </a:r>
            <a:r>
              <a:rPr lang="en-US" altLang="ko-KR" sz="1600" smtClean="0">
                <a:latin typeface="+mn-ea"/>
              </a:rPr>
              <a:t>, </a:t>
            </a:r>
            <a:r>
              <a:rPr lang="ko-KR" altLang="en-US" sz="1600" smtClean="0">
                <a:latin typeface="+mn-ea"/>
              </a:rPr>
              <a:t>주파수가 높으면 격음으로 지각</a:t>
            </a:r>
            <a:r>
              <a:rPr lang="en-US" altLang="ko-KR" sz="1600" smtClean="0">
                <a:latin typeface="+mn-ea"/>
              </a:rPr>
              <a:t>.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ko-KR" altLang="en-US" sz="2400" smtClean="0"/>
              <a:t>후행 모음</a:t>
            </a:r>
            <a:r>
              <a:rPr lang="ko-KR" altLang="en-US" sz="2000" smtClean="0"/>
              <a:t>의</a:t>
            </a:r>
            <a:r>
              <a:rPr lang="ko-KR" altLang="en-US" sz="2400" smtClean="0"/>
              <a:t> 높이 조작   </a:t>
            </a:r>
            <a:r>
              <a:rPr lang="en-US" altLang="ko-KR" sz="2000" smtClean="0"/>
              <a:t>Kim, M.(2004)</a:t>
            </a:r>
            <a:endParaRPr lang="ko-KR" altLang="en-US" sz="2800"/>
          </a:p>
        </p:txBody>
      </p:sp>
    </p:spTree>
    <p:extLst>
      <p:ext uri="{BB962C8B-B14F-4D97-AF65-F5344CB8AC3E}">
        <p14:creationId xmlns:p14="http://schemas.microsoft.com/office/powerpoint/2010/main" val="1147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중국해양대학교 특강\김미담 표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t="1408" r="4632" b="13974"/>
          <a:stretch/>
        </p:blipFill>
        <p:spPr bwMode="auto">
          <a:xfrm>
            <a:off x="827584" y="829422"/>
            <a:ext cx="7560840" cy="572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ko-KR" altLang="en-US" sz="2400"/>
              <a:t>후행 모음</a:t>
            </a:r>
            <a:r>
              <a:rPr lang="ko-KR" altLang="en-US" sz="2000"/>
              <a:t>의</a:t>
            </a:r>
            <a:r>
              <a:rPr lang="ko-KR" altLang="en-US" sz="2400"/>
              <a:t> 높이 조작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5656" y="1556792"/>
            <a:ext cx="504056" cy="27699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b="1" smtClean="0">
                <a:solidFill>
                  <a:schemeClr val="bg1"/>
                </a:solidFill>
              </a:rPr>
              <a:t>302</a:t>
            </a:r>
            <a:endParaRPr lang="ko-KR" altLang="en-US" sz="1200" b="1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3928" y="1570692"/>
            <a:ext cx="504056" cy="27699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b="1" smtClean="0">
                <a:solidFill>
                  <a:schemeClr val="bg1"/>
                </a:solidFill>
              </a:rPr>
              <a:t>292</a:t>
            </a:r>
            <a:endParaRPr lang="ko-KR" altLang="en-US" sz="1200" b="1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8224" y="1593958"/>
            <a:ext cx="504056" cy="27699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b="1" smtClean="0">
                <a:solidFill>
                  <a:schemeClr val="bg1"/>
                </a:solidFill>
              </a:rPr>
              <a:t>275</a:t>
            </a:r>
            <a:endParaRPr lang="ko-KR" altLang="en-US" sz="1200" b="1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3648" y="3550937"/>
            <a:ext cx="504056" cy="27699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b="1" smtClean="0">
                <a:solidFill>
                  <a:schemeClr val="bg1"/>
                </a:solidFill>
              </a:rPr>
              <a:t>269</a:t>
            </a:r>
            <a:endParaRPr lang="ko-KR" altLang="en-US" sz="1200" b="1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9912" y="3550937"/>
            <a:ext cx="504056" cy="27699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b="1" smtClean="0">
                <a:solidFill>
                  <a:schemeClr val="bg1"/>
                </a:solidFill>
              </a:rPr>
              <a:t>267</a:t>
            </a:r>
            <a:endParaRPr lang="ko-KR" altLang="en-US" sz="1200" b="1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0272" y="3550936"/>
            <a:ext cx="504056" cy="27699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b="1" smtClean="0">
                <a:solidFill>
                  <a:schemeClr val="bg1"/>
                </a:solidFill>
              </a:rPr>
              <a:t>263</a:t>
            </a:r>
            <a:endParaRPr lang="ko-KR" altLang="en-US" sz="1200" b="1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9752" y="5445224"/>
            <a:ext cx="504056" cy="27699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b="1" smtClean="0">
                <a:solidFill>
                  <a:schemeClr val="bg1"/>
                </a:solidFill>
              </a:rPr>
              <a:t>256</a:t>
            </a:r>
            <a:endParaRPr lang="ko-KR" altLang="en-US" sz="1200" b="1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08004" y="5459124"/>
            <a:ext cx="504056" cy="27699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b="1" smtClean="0">
                <a:solidFill>
                  <a:schemeClr val="bg1"/>
                </a:solidFill>
              </a:rPr>
              <a:t>254</a:t>
            </a:r>
            <a:endParaRPr lang="ko-KR" altLang="en-US" sz="1200" b="1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80312" y="5459124"/>
            <a:ext cx="504056" cy="27699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b="1" smtClean="0">
                <a:solidFill>
                  <a:schemeClr val="bg1"/>
                </a:solidFill>
              </a:rPr>
              <a:t>246</a:t>
            </a:r>
            <a:endParaRPr lang="ko-KR" altLang="en-US" sz="1200" b="1">
              <a:solidFill>
                <a:schemeClr val="bg1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259632" y="809544"/>
            <a:ext cx="864096" cy="295322"/>
          </a:xfrm>
          <a:prstGeom prst="rect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3760034" y="804460"/>
            <a:ext cx="864096" cy="295322"/>
          </a:xfrm>
          <a:prstGeom prst="rect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6258001" y="806895"/>
            <a:ext cx="864096" cy="295322"/>
          </a:xfrm>
          <a:prstGeom prst="rect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1319266" y="2708920"/>
            <a:ext cx="864096" cy="295322"/>
          </a:xfrm>
          <a:prstGeom prst="rect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3829607" y="2708920"/>
            <a:ext cx="864096" cy="295322"/>
          </a:xfrm>
          <a:prstGeom prst="rect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6312566" y="2728798"/>
            <a:ext cx="864096" cy="295322"/>
          </a:xfrm>
          <a:prstGeom prst="rect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344014" y="4625968"/>
            <a:ext cx="864096" cy="295322"/>
          </a:xfrm>
          <a:prstGeom prst="rect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3861859" y="4620884"/>
            <a:ext cx="864096" cy="295322"/>
          </a:xfrm>
          <a:prstGeom prst="rect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6359826" y="4623319"/>
            <a:ext cx="864096" cy="295322"/>
          </a:xfrm>
          <a:prstGeom prst="rect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ko-KR" altLang="en-US" sz="2400" smtClean="0"/>
              <a:t>한국어</a:t>
            </a:r>
            <a:r>
              <a:rPr lang="ko-KR" altLang="en-US" sz="2000" smtClean="0"/>
              <a:t>의</a:t>
            </a:r>
            <a:r>
              <a:rPr lang="ko-KR" altLang="en-US" sz="2400" smtClean="0"/>
              <a:t> 자음 체</a:t>
            </a:r>
            <a:r>
              <a:rPr lang="ko-KR" altLang="en-US" sz="2400"/>
              <a:t>계</a:t>
            </a:r>
          </a:p>
        </p:txBody>
      </p:sp>
      <p:graphicFrame>
        <p:nvGraphicFramePr>
          <p:cNvPr id="4" name="내용 개체 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427206"/>
              </p:ext>
            </p:extLst>
          </p:nvPr>
        </p:nvGraphicFramePr>
        <p:xfrm>
          <a:off x="1547664" y="1290997"/>
          <a:ext cx="6192690" cy="4730291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619269"/>
                <a:gridCol w="619269"/>
                <a:gridCol w="825692"/>
                <a:gridCol w="825692"/>
                <a:gridCol w="825692"/>
                <a:gridCol w="825692"/>
                <a:gridCol w="825692"/>
                <a:gridCol w="825692"/>
              </a:tblGrid>
              <a:tr h="486131">
                <a:tc gridSpan="3">
                  <a:txBody>
                    <a:bodyPr/>
                    <a:lstStyle/>
                    <a:p>
                      <a:pPr algn="r" latinLnBrk="1"/>
                      <a:r>
                        <a:rPr lang="ko-KR" altLang="en-US" sz="1400" smtClean="0"/>
                        <a:t>조음위치</a:t>
                      </a:r>
                      <a:endParaRPr lang="en-US" altLang="ko-KR" sz="1400" smtClean="0"/>
                    </a:p>
                    <a:p>
                      <a:pPr algn="l" latinLnBrk="1"/>
                      <a:r>
                        <a:rPr lang="ko-KR" altLang="en-US" sz="1400" smtClean="0"/>
                        <a:t>조음방법</a:t>
                      </a:r>
                      <a:endParaRPr lang="ko-KR" alt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양순</a:t>
                      </a:r>
                      <a:endParaRPr lang="ko-KR" altLang="en-US" sz="140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치조</a:t>
                      </a:r>
                      <a:endParaRPr lang="ko-KR" altLang="en-US" sz="140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경구개</a:t>
                      </a:r>
                      <a:endParaRPr lang="ko-KR" altLang="en-US" sz="140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연구개</a:t>
                      </a:r>
                      <a:endParaRPr lang="ko-KR" altLang="en-US" sz="140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후두</a:t>
                      </a:r>
                      <a:endParaRPr lang="ko-KR" altLang="en-US" sz="14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2921">
                <a:tc rowSpan="9"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장</a:t>
                      </a:r>
                      <a:endParaRPr lang="en-US" altLang="ko-KR" sz="1400" smtClean="0"/>
                    </a:p>
                    <a:p>
                      <a:pPr algn="ctr" latinLnBrk="1"/>
                      <a:r>
                        <a:rPr lang="ko-KR" altLang="en-US" sz="1400" smtClean="0"/>
                        <a:t>애</a:t>
                      </a:r>
                      <a:endParaRPr lang="en-US" altLang="ko-KR" sz="1400" smtClean="0"/>
                    </a:p>
                    <a:p>
                      <a:pPr algn="ctr" latinLnBrk="1"/>
                      <a:r>
                        <a:rPr lang="ko-KR" altLang="en-US" sz="1400" smtClean="0"/>
                        <a:t>음</a:t>
                      </a:r>
                      <a:endParaRPr lang="ko-KR" alt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파</a:t>
                      </a:r>
                      <a:endParaRPr lang="en-US" altLang="ko-KR" sz="1400" smtClean="0"/>
                    </a:p>
                    <a:p>
                      <a:pPr algn="ctr" latinLnBrk="1"/>
                      <a:r>
                        <a:rPr lang="ko-KR" altLang="en-US" sz="1400" smtClean="0"/>
                        <a:t>열</a:t>
                      </a:r>
                      <a:endParaRPr lang="en-US" altLang="ko-KR" sz="1400" smtClean="0"/>
                    </a:p>
                    <a:p>
                      <a:pPr algn="ctr" latinLnBrk="1"/>
                      <a:r>
                        <a:rPr lang="ko-KR" altLang="en-US" sz="1400" smtClean="0"/>
                        <a:t>음</a:t>
                      </a:r>
                      <a:endParaRPr lang="ko-KR" alt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평음</a:t>
                      </a:r>
                      <a:endParaRPr lang="ko-KR" alt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smtClean="0"/>
                        <a:t>ㅂ</a:t>
                      </a:r>
                      <a:endParaRPr lang="ko-KR" altLang="en-US" sz="1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smtClean="0"/>
                        <a:t>ㄷ</a:t>
                      </a:r>
                      <a:endParaRPr lang="ko-KR" altLang="en-US" sz="1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smtClean="0"/>
                        <a:t>ㄱ</a:t>
                      </a:r>
                      <a:endParaRPr lang="ko-KR" altLang="en-US" sz="1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2921">
                <a:tc vMerge="1"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경음</a:t>
                      </a:r>
                      <a:endParaRPr lang="ko-KR" alt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smtClean="0"/>
                        <a:t>ㅃ</a:t>
                      </a:r>
                      <a:endParaRPr lang="ko-KR" altLang="en-US" sz="1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smtClean="0"/>
                        <a:t>ㄸ</a:t>
                      </a:r>
                      <a:endParaRPr lang="ko-KR" altLang="en-US" sz="1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smtClean="0"/>
                        <a:t>ㄲ</a:t>
                      </a:r>
                      <a:endParaRPr lang="ko-KR" altLang="en-US" sz="1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2921">
                <a:tc vMerge="1"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격음</a:t>
                      </a:r>
                      <a:endParaRPr lang="ko-KR" alt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smtClean="0"/>
                        <a:t>ㅍ</a:t>
                      </a:r>
                      <a:endParaRPr lang="ko-KR" altLang="en-US" sz="1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smtClean="0"/>
                        <a:t>ㅌ</a:t>
                      </a:r>
                      <a:endParaRPr lang="ko-KR" altLang="en-US" sz="1600" b="1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smtClean="0"/>
                        <a:t>ㅋ</a:t>
                      </a:r>
                      <a:endParaRPr lang="ko-KR" altLang="en-US" sz="1600" b="1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921">
                <a:tc vMerge="1"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마</a:t>
                      </a:r>
                      <a:endParaRPr lang="en-US" altLang="ko-KR" sz="1400" smtClean="0"/>
                    </a:p>
                    <a:p>
                      <a:pPr algn="ctr" latinLnBrk="1"/>
                      <a:r>
                        <a:rPr lang="ko-KR" altLang="en-US" sz="1400" smtClean="0"/>
                        <a:t>찰</a:t>
                      </a:r>
                      <a:endParaRPr lang="en-US" altLang="ko-KR" sz="1400" smtClean="0"/>
                    </a:p>
                    <a:p>
                      <a:pPr algn="ctr" latinLnBrk="1"/>
                      <a:r>
                        <a:rPr lang="ko-KR" altLang="en-US" sz="1400" smtClean="0"/>
                        <a:t>음</a:t>
                      </a:r>
                      <a:endParaRPr lang="ko-KR" alt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평음</a:t>
                      </a:r>
                      <a:endParaRPr lang="ko-KR" alt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smtClean="0"/>
                        <a:t>ㅅ</a:t>
                      </a:r>
                      <a:endParaRPr lang="ko-KR" altLang="en-US" sz="1600" b="1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smtClean="0"/>
                        <a:t>ㅎ</a:t>
                      </a:r>
                      <a:endParaRPr lang="ko-KR" altLang="en-US" sz="1600" b="1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2921">
                <a:tc vMerge="1"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경음</a:t>
                      </a:r>
                      <a:endParaRPr lang="ko-KR" alt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smtClean="0"/>
                        <a:t>ㅆ</a:t>
                      </a:r>
                      <a:endParaRPr lang="ko-KR" altLang="en-US" sz="1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2921">
                <a:tc vMerge="1"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격음</a:t>
                      </a:r>
                      <a:endParaRPr lang="ko-KR" alt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921">
                <a:tc vMerge="1"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파</a:t>
                      </a:r>
                      <a:endParaRPr lang="en-US" altLang="ko-KR" sz="1400" smtClean="0"/>
                    </a:p>
                    <a:p>
                      <a:pPr algn="ctr" latinLnBrk="1"/>
                      <a:r>
                        <a:rPr lang="ko-KR" altLang="en-US" sz="1400" smtClean="0"/>
                        <a:t>찰</a:t>
                      </a:r>
                      <a:endParaRPr lang="en-US" altLang="ko-KR" sz="1400" smtClean="0"/>
                    </a:p>
                    <a:p>
                      <a:pPr algn="ctr" latinLnBrk="1"/>
                      <a:r>
                        <a:rPr lang="ko-KR" altLang="en-US" sz="1400" smtClean="0"/>
                        <a:t>음</a:t>
                      </a:r>
                      <a:endParaRPr lang="ko-KR" alt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평음</a:t>
                      </a:r>
                      <a:endParaRPr lang="ko-KR" alt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smtClean="0"/>
                        <a:t>ㅈ</a:t>
                      </a:r>
                      <a:endParaRPr lang="ko-KR" altLang="en-US" sz="1600" b="1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2921">
                <a:tc vMerge="1"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경음</a:t>
                      </a:r>
                      <a:endParaRPr lang="ko-KR" alt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smtClean="0"/>
                        <a:t>ㅉ</a:t>
                      </a:r>
                      <a:endParaRPr lang="ko-KR" altLang="en-US" sz="1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2921">
                <a:tc vMerge="1"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격음</a:t>
                      </a:r>
                      <a:endParaRPr lang="ko-KR" alt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smtClean="0"/>
                        <a:t>ㅊ</a:t>
                      </a:r>
                      <a:endParaRPr lang="ko-KR" altLang="en-US" sz="1600" b="1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921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공</a:t>
                      </a:r>
                      <a:endParaRPr lang="en-US" altLang="ko-KR" sz="1400" smtClean="0"/>
                    </a:p>
                    <a:p>
                      <a:pPr algn="ctr" latinLnBrk="1"/>
                      <a:r>
                        <a:rPr lang="ko-KR" altLang="en-US" sz="1400" smtClean="0"/>
                        <a:t>명</a:t>
                      </a:r>
                      <a:endParaRPr lang="en-US" altLang="ko-KR" sz="1400" smtClean="0"/>
                    </a:p>
                    <a:p>
                      <a:pPr algn="ctr" latinLnBrk="1"/>
                      <a:r>
                        <a:rPr lang="ko-KR" altLang="en-US" sz="1400" smtClean="0"/>
                        <a:t>음</a:t>
                      </a:r>
                      <a:endParaRPr lang="ko-KR" alt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비음</a:t>
                      </a:r>
                      <a:endParaRPr lang="ko-KR" alt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smtClean="0"/>
                        <a:t>ㅁ</a:t>
                      </a:r>
                      <a:endParaRPr lang="ko-KR" altLang="en-US" sz="1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smtClean="0"/>
                        <a:t>ㄴ</a:t>
                      </a:r>
                      <a:endParaRPr lang="ko-KR" altLang="en-US" sz="1600" b="1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smtClean="0"/>
                        <a:t>ㅇ</a:t>
                      </a:r>
                      <a:endParaRPr lang="ko-KR" altLang="en-US" sz="1600" b="1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2921">
                <a:tc vMerge="1"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유음</a:t>
                      </a:r>
                      <a:endParaRPr lang="ko-KR" alt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smtClean="0"/>
                        <a:t>ㄹ</a:t>
                      </a:r>
                      <a:endParaRPr lang="ko-KR" altLang="en-US" sz="1600" b="1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44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400600"/>
          </a:xfrm>
        </p:spPr>
        <p:txBody>
          <a:bodyPr anchor="t"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1600" b="1">
                <a:latin typeface="+mn-ea"/>
                <a:sym typeface="Wingdings"/>
              </a:rPr>
              <a:t> </a:t>
            </a:r>
            <a:r>
              <a:rPr lang="ko-KR" altLang="en-US" sz="1600" b="1" smtClean="0">
                <a:latin typeface="+mn-ea"/>
                <a:sym typeface="Wingdings"/>
              </a:rPr>
              <a:t>방법</a:t>
            </a:r>
            <a:endParaRPr lang="en-US" altLang="ko-KR" sz="1600" smtClean="0">
              <a:latin typeface="+mn-ea"/>
              <a:sym typeface="Wingding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600" smtClean="0">
                <a:latin typeface="+mn-ea"/>
                <a:sym typeface="Wingdings"/>
              </a:rPr>
              <a:t> </a:t>
            </a:r>
            <a:r>
              <a:rPr lang="ko-KR" altLang="en-US" sz="1600" smtClean="0">
                <a:latin typeface="+mn-ea"/>
              </a:rPr>
              <a:t>평음</a:t>
            </a:r>
            <a:r>
              <a:rPr lang="en-US" altLang="ko-KR" sz="1600" smtClean="0">
                <a:latin typeface="+mn-ea"/>
              </a:rPr>
              <a:t>, </a:t>
            </a:r>
            <a:r>
              <a:rPr lang="ko-KR" altLang="en-US" sz="1600" smtClean="0">
                <a:latin typeface="+mn-ea"/>
              </a:rPr>
              <a:t>경음</a:t>
            </a:r>
            <a:r>
              <a:rPr lang="en-US" altLang="ko-KR" sz="1600" smtClean="0">
                <a:latin typeface="+mn-ea"/>
              </a:rPr>
              <a:t>, </a:t>
            </a:r>
            <a:r>
              <a:rPr lang="ko-KR" altLang="en-US" sz="1600">
                <a:latin typeface="+mn-ea"/>
              </a:rPr>
              <a:t>격음의 기식 부분은 변형하지 않고</a:t>
            </a:r>
            <a:r>
              <a:rPr lang="en-US" altLang="ko-KR" sz="1600">
                <a:latin typeface="+mn-ea"/>
              </a:rPr>
              <a:t>, </a:t>
            </a:r>
            <a:endParaRPr lang="en-US" altLang="ko-KR" sz="1600" smtClean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600">
                <a:latin typeface="+mn-ea"/>
                <a:sym typeface="Wingdings"/>
              </a:rPr>
              <a:t> </a:t>
            </a:r>
            <a:r>
              <a:rPr lang="ko-KR" altLang="en-US" sz="1600" smtClean="0">
                <a:latin typeface="+mn-ea"/>
              </a:rPr>
              <a:t>후행하는 모음의 높이만을 모두 </a:t>
            </a:r>
            <a:r>
              <a:rPr lang="en-US" altLang="ko-KR" sz="1600" smtClean="0">
                <a:latin typeface="+mn-ea"/>
              </a:rPr>
              <a:t>272Hz</a:t>
            </a:r>
            <a:r>
              <a:rPr lang="ko-KR" altLang="en-US" sz="1600" smtClean="0">
                <a:latin typeface="+mn-ea"/>
              </a:rPr>
              <a:t>로 같게 만든 자극</a:t>
            </a:r>
            <a:r>
              <a:rPr lang="en-US" altLang="ko-KR" sz="1600" smtClean="0">
                <a:latin typeface="+mn-ea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600" smtClean="0">
                <a:latin typeface="+mn-ea"/>
              </a:rPr>
              <a:t>    평음</a:t>
            </a:r>
            <a:r>
              <a:rPr lang="en-US" altLang="ko-KR" sz="1600" smtClean="0">
                <a:latin typeface="+mn-ea"/>
              </a:rPr>
              <a:t>: 253.81 → 272 / </a:t>
            </a:r>
            <a:r>
              <a:rPr lang="ko-KR" altLang="en-US" sz="1600" smtClean="0">
                <a:latin typeface="+mn-ea"/>
              </a:rPr>
              <a:t>경음</a:t>
            </a:r>
            <a:r>
              <a:rPr lang="en-US" altLang="ko-KR" sz="1600" smtClean="0">
                <a:latin typeface="+mn-ea"/>
              </a:rPr>
              <a:t>: 279.19 → 272 / </a:t>
            </a:r>
            <a:r>
              <a:rPr lang="ko-KR" altLang="en-US" sz="1600" smtClean="0">
                <a:latin typeface="+mn-ea"/>
              </a:rPr>
              <a:t>격음 </a:t>
            </a:r>
            <a:r>
              <a:rPr lang="en-US" altLang="ko-KR" sz="1600" smtClean="0">
                <a:latin typeface="+mn-ea"/>
              </a:rPr>
              <a:t>291.49 → 272</a:t>
            </a:r>
            <a:endParaRPr lang="en-US" altLang="ko-KR" sz="160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600">
                <a:latin typeface="+mn-ea"/>
                <a:sym typeface="Wingdings"/>
              </a:rPr>
              <a:t> </a:t>
            </a:r>
            <a:r>
              <a:rPr lang="en-US" altLang="ko-KR" sz="1600" smtClean="0">
                <a:latin typeface="+mn-ea"/>
              </a:rPr>
              <a:t>20</a:t>
            </a:r>
            <a:r>
              <a:rPr lang="ko-KR" altLang="en-US" sz="1600" smtClean="0">
                <a:latin typeface="+mn-ea"/>
              </a:rPr>
              <a:t>대 </a:t>
            </a:r>
            <a:r>
              <a:rPr lang="en-US" altLang="ko-KR" sz="1600" smtClean="0">
                <a:latin typeface="+mn-ea"/>
              </a:rPr>
              <a:t>12</a:t>
            </a:r>
            <a:r>
              <a:rPr lang="ko-KR" altLang="en-US" sz="1600" smtClean="0">
                <a:latin typeface="+mn-ea"/>
              </a:rPr>
              <a:t>명</a:t>
            </a:r>
            <a:endParaRPr lang="en-US" altLang="ko-KR" sz="1600" smtClean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1600" smtClean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600" b="1" smtClean="0">
                <a:latin typeface="+mn-ea"/>
                <a:sym typeface="Wingdings"/>
              </a:rPr>
              <a:t>  ▣ </a:t>
            </a:r>
            <a:r>
              <a:rPr lang="en-US" altLang="ko-KR" sz="1600" b="1" smtClean="0">
                <a:latin typeface="+mn-ea"/>
              </a:rPr>
              <a:t>AX </a:t>
            </a:r>
            <a:r>
              <a:rPr lang="ko-KR" altLang="en-US" sz="1600" b="1" smtClean="0">
                <a:latin typeface="+mn-ea"/>
              </a:rPr>
              <a:t>구별</a:t>
            </a:r>
            <a:r>
              <a:rPr lang="en-US" altLang="ko-KR" sz="1400" b="1" smtClean="0">
                <a:latin typeface="+mn-ea"/>
              </a:rPr>
              <a:t>(discrimination)</a:t>
            </a:r>
            <a:r>
              <a:rPr lang="ko-KR" altLang="en-US" sz="1600" b="1" smtClean="0">
                <a:latin typeface="+mn-ea"/>
              </a:rPr>
              <a:t> 실험</a:t>
            </a:r>
            <a:endParaRPr lang="en-US" altLang="ko-KR" sz="1600" b="1" smtClean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600" smtClean="0">
                <a:latin typeface="+mn-ea"/>
              </a:rPr>
              <a:t>	</a:t>
            </a:r>
            <a:r>
              <a:rPr lang="ko-KR" altLang="en-US" sz="1600" smtClean="0">
                <a:latin typeface="+mn-ea"/>
              </a:rPr>
              <a:t>평음</a:t>
            </a:r>
            <a:r>
              <a:rPr lang="en-US" altLang="ko-KR" sz="1600" smtClean="0">
                <a:latin typeface="+mn-ea"/>
              </a:rPr>
              <a:t>-</a:t>
            </a:r>
            <a:r>
              <a:rPr lang="ko-KR" altLang="en-US" sz="1600" smtClean="0">
                <a:latin typeface="+mn-ea"/>
              </a:rPr>
              <a:t>평음</a:t>
            </a:r>
            <a:r>
              <a:rPr lang="en-US" altLang="ko-KR" sz="1600" smtClean="0">
                <a:latin typeface="+mn-ea"/>
              </a:rPr>
              <a:t>, </a:t>
            </a:r>
            <a:r>
              <a:rPr lang="ko-KR" altLang="en-US" sz="1600" smtClean="0">
                <a:latin typeface="+mn-ea"/>
              </a:rPr>
              <a:t>평음</a:t>
            </a:r>
            <a:r>
              <a:rPr lang="en-US" altLang="ko-KR" sz="1600" smtClean="0">
                <a:latin typeface="+mn-ea"/>
              </a:rPr>
              <a:t>-</a:t>
            </a:r>
            <a:r>
              <a:rPr lang="ko-KR" altLang="en-US" sz="1600" smtClean="0">
                <a:latin typeface="+mn-ea"/>
              </a:rPr>
              <a:t>격음 등의 쌍을 들려 주고</a:t>
            </a:r>
            <a:r>
              <a:rPr lang="en-US" altLang="ko-KR" sz="1600" smtClean="0">
                <a:latin typeface="+mn-ea"/>
              </a:rPr>
              <a:t>,</a:t>
            </a:r>
            <a:r>
              <a:rPr lang="ko-KR" altLang="en-US" sz="1600" smtClean="0">
                <a:latin typeface="+mn-ea"/>
              </a:rPr>
              <a:t> </a:t>
            </a:r>
            <a:endParaRPr lang="en-US" altLang="ko-KR" sz="1600" smtClean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600">
                <a:latin typeface="+mn-ea"/>
              </a:rPr>
              <a:t>	</a:t>
            </a:r>
            <a:r>
              <a:rPr lang="ko-KR" altLang="en-US" sz="1600" smtClean="0">
                <a:latin typeface="+mn-ea"/>
              </a:rPr>
              <a:t>두 소리가 같은지 다른지 판단</a:t>
            </a:r>
            <a:r>
              <a:rPr lang="en-US" altLang="ko-KR" sz="1600" smtClean="0">
                <a:latin typeface="+mn-ea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1600" smtClean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600" b="1" smtClean="0">
                <a:latin typeface="+mn-ea"/>
                <a:sym typeface="Wingdings"/>
              </a:rPr>
              <a:t>  ▣ </a:t>
            </a:r>
            <a:r>
              <a:rPr lang="en-US" altLang="ko-KR" sz="1600" b="1" smtClean="0">
                <a:latin typeface="+mn-ea"/>
              </a:rPr>
              <a:t>ABX </a:t>
            </a:r>
            <a:r>
              <a:rPr lang="ko-KR" altLang="en-US" sz="1600" b="1" smtClean="0">
                <a:latin typeface="+mn-ea"/>
              </a:rPr>
              <a:t>구별 실험</a:t>
            </a:r>
            <a:endParaRPr lang="en-US" altLang="ko-KR" sz="1600" b="1" smtClean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600" smtClean="0">
                <a:latin typeface="+mn-ea"/>
              </a:rPr>
              <a:t>	</a:t>
            </a:r>
            <a:r>
              <a:rPr lang="ko-KR" altLang="en-US" sz="1600" smtClean="0">
                <a:latin typeface="+mn-ea"/>
              </a:rPr>
              <a:t>평음</a:t>
            </a:r>
            <a:r>
              <a:rPr lang="en-US" altLang="ko-KR" sz="1600" smtClean="0">
                <a:latin typeface="+mn-ea"/>
              </a:rPr>
              <a:t>-</a:t>
            </a:r>
            <a:r>
              <a:rPr lang="ko-KR" altLang="en-US" sz="1600" smtClean="0">
                <a:latin typeface="+mn-ea"/>
              </a:rPr>
              <a:t>격음</a:t>
            </a:r>
            <a:r>
              <a:rPr lang="en-US" altLang="ko-KR" sz="1600" smtClean="0">
                <a:latin typeface="+mn-ea"/>
              </a:rPr>
              <a:t>-</a:t>
            </a:r>
            <a:r>
              <a:rPr lang="ko-KR" altLang="en-US" sz="1600" smtClean="0">
                <a:latin typeface="+mn-ea"/>
              </a:rPr>
              <a:t>평음</a:t>
            </a:r>
            <a:r>
              <a:rPr lang="en-US" altLang="ko-KR" sz="1600" smtClean="0">
                <a:latin typeface="+mn-ea"/>
              </a:rPr>
              <a:t>, </a:t>
            </a:r>
            <a:r>
              <a:rPr lang="ko-KR" altLang="en-US" sz="1600" smtClean="0">
                <a:latin typeface="+mn-ea"/>
              </a:rPr>
              <a:t>평음</a:t>
            </a:r>
            <a:r>
              <a:rPr lang="en-US" altLang="ko-KR" sz="1600" smtClean="0">
                <a:latin typeface="+mn-ea"/>
              </a:rPr>
              <a:t>-</a:t>
            </a:r>
            <a:r>
              <a:rPr lang="ko-KR" altLang="en-US" sz="1600" smtClean="0">
                <a:latin typeface="+mn-ea"/>
              </a:rPr>
              <a:t>격음</a:t>
            </a:r>
            <a:r>
              <a:rPr lang="en-US" altLang="ko-KR" sz="1600" smtClean="0">
                <a:latin typeface="+mn-ea"/>
              </a:rPr>
              <a:t>-</a:t>
            </a:r>
            <a:r>
              <a:rPr lang="ko-KR" altLang="en-US" sz="1600" smtClean="0">
                <a:latin typeface="+mn-ea"/>
              </a:rPr>
              <a:t>격음 등의 자극을 들려 주고</a:t>
            </a:r>
            <a:r>
              <a:rPr lang="en-US" altLang="ko-KR" sz="1600" smtClean="0">
                <a:latin typeface="+mn-ea"/>
              </a:rPr>
              <a:t>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600">
                <a:latin typeface="+mn-ea"/>
              </a:rPr>
              <a:t>	</a:t>
            </a:r>
            <a:r>
              <a:rPr lang="ko-KR" altLang="en-US" sz="1600" smtClean="0">
                <a:latin typeface="+mn-ea"/>
              </a:rPr>
              <a:t>마지막 소리가 앞의 둘 중 어느 것과 같은지 판단</a:t>
            </a:r>
            <a:r>
              <a:rPr lang="en-US" altLang="ko-KR" sz="1600" smtClean="0">
                <a:latin typeface="+mn-ea"/>
              </a:rPr>
              <a:t>.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ko-KR" altLang="en-US" sz="2400" smtClean="0"/>
              <a:t>후행 모음</a:t>
            </a:r>
            <a:r>
              <a:rPr lang="ko-KR" altLang="en-US" sz="2000" smtClean="0"/>
              <a:t>의</a:t>
            </a:r>
            <a:r>
              <a:rPr lang="ko-KR" altLang="en-US" sz="2400" smtClean="0"/>
              <a:t> 높이 고정   </a:t>
            </a:r>
            <a:r>
              <a:rPr lang="ko-KR" altLang="en-US" sz="2000" smtClean="0"/>
              <a:t>정윤자</a:t>
            </a:r>
            <a:r>
              <a:rPr lang="en-US" altLang="ko-KR" sz="2000" smtClean="0"/>
              <a:t>(2010)</a:t>
            </a:r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1147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84576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1600" b="1">
                <a:latin typeface="+mn-ea"/>
                <a:sym typeface="Wingdings"/>
              </a:rPr>
              <a:t> </a:t>
            </a:r>
            <a:r>
              <a:rPr lang="en-US" altLang="ko-KR" sz="1600" b="1" smtClean="0">
                <a:latin typeface="+mn-ea"/>
              </a:rPr>
              <a:t>AX </a:t>
            </a:r>
            <a:r>
              <a:rPr lang="ko-KR" altLang="en-US" sz="1600" b="1" smtClean="0">
                <a:latin typeface="+mn-ea"/>
              </a:rPr>
              <a:t>구별 실험 결과</a:t>
            </a:r>
            <a:r>
              <a:rPr lang="en-US" altLang="ko-KR" sz="1600" b="1" smtClean="0">
                <a:latin typeface="+mn-ea"/>
              </a:rPr>
              <a:t>(</a:t>
            </a:r>
            <a:r>
              <a:rPr lang="ko-KR" altLang="en-US" sz="1600" b="1" smtClean="0">
                <a:latin typeface="+mn-ea"/>
              </a:rPr>
              <a:t>오답률 </a:t>
            </a:r>
            <a:r>
              <a:rPr lang="en-US" altLang="ko-KR" sz="1600" b="1" smtClean="0">
                <a:latin typeface="+mn-ea"/>
              </a:rPr>
              <a:t>%)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1600" smtClean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160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1600" smtClean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160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160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600" b="1">
                <a:latin typeface="+mn-ea"/>
                <a:sym typeface="Wingdings"/>
              </a:rPr>
              <a:t> </a:t>
            </a:r>
            <a:r>
              <a:rPr lang="en-US" altLang="ko-KR" sz="1600" b="1" smtClean="0">
                <a:latin typeface="+mn-ea"/>
              </a:rPr>
              <a:t>ABX </a:t>
            </a:r>
            <a:r>
              <a:rPr lang="ko-KR" altLang="en-US" sz="1600" b="1" smtClean="0">
                <a:latin typeface="+mn-ea"/>
              </a:rPr>
              <a:t>구별 실험 결과</a:t>
            </a:r>
            <a:r>
              <a:rPr lang="en-US" altLang="ko-KR" sz="1600" b="1" smtClean="0">
                <a:latin typeface="+mn-ea"/>
              </a:rPr>
              <a:t>(</a:t>
            </a:r>
            <a:r>
              <a:rPr lang="ko-KR" altLang="en-US" sz="1600" b="1" smtClean="0">
                <a:latin typeface="+mn-ea"/>
              </a:rPr>
              <a:t>오답률 </a:t>
            </a:r>
            <a:r>
              <a:rPr lang="en-US" altLang="ko-KR" sz="1600" b="1" smtClean="0">
                <a:latin typeface="+mn-ea"/>
              </a:rPr>
              <a:t>%)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1600" smtClean="0">
              <a:latin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ko-KR" altLang="en-US" sz="2400"/>
              <a:t>후행 모음</a:t>
            </a:r>
            <a:r>
              <a:rPr lang="ko-KR" altLang="en-US" sz="2000"/>
              <a:t>의</a:t>
            </a:r>
            <a:r>
              <a:rPr lang="ko-KR" altLang="en-US" sz="2400"/>
              <a:t> 높이 고정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17385"/>
              </p:ext>
            </p:extLst>
          </p:nvPr>
        </p:nvGraphicFramePr>
        <p:xfrm>
          <a:off x="1475656" y="1916832"/>
          <a:ext cx="6096000" cy="9361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4680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평음</a:t>
                      </a:r>
                      <a:r>
                        <a:rPr lang="en-US" altLang="ko-KR" sz="1400" smtClean="0"/>
                        <a:t>-</a:t>
                      </a:r>
                      <a:r>
                        <a:rPr lang="ko-KR" altLang="en-US" sz="1400" smtClean="0"/>
                        <a:t>평음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경음</a:t>
                      </a:r>
                      <a:r>
                        <a:rPr lang="en-US" altLang="ko-KR" sz="1400" smtClean="0"/>
                        <a:t>-</a:t>
                      </a:r>
                      <a:r>
                        <a:rPr lang="ko-KR" altLang="en-US" sz="1400" smtClean="0"/>
                        <a:t>경음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격음</a:t>
                      </a:r>
                      <a:r>
                        <a:rPr lang="en-US" altLang="ko-KR" sz="1400" smtClean="0"/>
                        <a:t>-</a:t>
                      </a:r>
                      <a:r>
                        <a:rPr lang="ko-KR" altLang="en-US" sz="1400" smtClean="0"/>
                        <a:t>격음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평음</a:t>
                      </a:r>
                      <a:r>
                        <a:rPr lang="en-US" altLang="ko-KR" sz="1400" smtClean="0"/>
                        <a:t>-</a:t>
                      </a:r>
                      <a:r>
                        <a:rPr lang="ko-KR" altLang="en-US" sz="1400" smtClean="0"/>
                        <a:t>경음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평음</a:t>
                      </a:r>
                      <a:r>
                        <a:rPr lang="en-US" altLang="ko-KR" sz="1400" smtClean="0"/>
                        <a:t>-</a:t>
                      </a:r>
                      <a:r>
                        <a:rPr lang="ko-KR" altLang="en-US" sz="1400" smtClean="0"/>
                        <a:t>격음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경음</a:t>
                      </a:r>
                      <a:r>
                        <a:rPr lang="en-US" altLang="ko-KR" sz="1400" smtClean="0"/>
                        <a:t>-</a:t>
                      </a:r>
                      <a:r>
                        <a:rPr lang="ko-KR" altLang="en-US" sz="1400" smtClean="0"/>
                        <a:t>격음</a:t>
                      </a:r>
                      <a:endParaRPr lang="ko-KR" altLang="en-US" sz="1400"/>
                    </a:p>
                  </a:txBody>
                  <a:tcPr anchor="ctr"/>
                </a:tc>
              </a:tr>
              <a:tr h="46805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1.74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0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mtClean="0"/>
                        <a:t>0.17</a:t>
                      </a:r>
                      <a:endParaRPr lang="ko-KR" altLang="en-US" sz="140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mtClean="0"/>
                        <a:t>0</a:t>
                      </a:r>
                      <a:endParaRPr lang="ko-KR" altLang="en-US" sz="140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mtClean="0">
                          <a:solidFill>
                            <a:srgbClr val="FF0000"/>
                          </a:solidFill>
                        </a:rPr>
                        <a:t>13.54</a:t>
                      </a:r>
                      <a:endParaRPr lang="ko-KR" altLang="en-US" sz="1400" b="1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mtClean="0"/>
                        <a:t>0</a:t>
                      </a:r>
                      <a:endParaRPr lang="ko-KR" altLang="en-US" sz="1400" smtClean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376194"/>
              </p:ext>
            </p:extLst>
          </p:nvPr>
        </p:nvGraphicFramePr>
        <p:xfrm>
          <a:off x="1475656" y="4293096"/>
          <a:ext cx="6096000" cy="9361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4680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평</a:t>
                      </a:r>
                      <a:r>
                        <a:rPr lang="ko-KR" altLang="en-US" sz="1400" smtClean="0">
                          <a:sym typeface="Wingdings"/>
                        </a:rPr>
                        <a:t>경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평</a:t>
                      </a:r>
                      <a:r>
                        <a:rPr lang="ko-KR" altLang="en-US" sz="1400" smtClean="0">
                          <a:sym typeface="Wingdings"/>
                        </a:rPr>
                        <a:t>격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경</a:t>
                      </a:r>
                      <a:r>
                        <a:rPr lang="ko-KR" altLang="en-US" sz="1400" smtClean="0">
                          <a:sym typeface="Wingdings"/>
                        </a:rPr>
                        <a:t>평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경</a:t>
                      </a:r>
                      <a:r>
                        <a:rPr lang="ko-KR" altLang="en-US" sz="1400" smtClean="0">
                          <a:sym typeface="Wingdings"/>
                        </a:rPr>
                        <a:t>격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격</a:t>
                      </a:r>
                      <a:r>
                        <a:rPr lang="ko-KR" altLang="en-US" sz="1400" smtClean="0">
                          <a:sym typeface="Wingdings"/>
                        </a:rPr>
                        <a:t>평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격</a:t>
                      </a:r>
                      <a:r>
                        <a:rPr lang="ko-KR" altLang="en-US" sz="1400" smtClean="0">
                          <a:sym typeface="Wingdings"/>
                        </a:rPr>
                        <a:t>경</a:t>
                      </a:r>
                      <a:endParaRPr lang="ko-KR" altLang="en-US" sz="1400"/>
                    </a:p>
                  </a:txBody>
                  <a:tcPr anchor="ctr"/>
                </a:tc>
              </a:tr>
              <a:tr h="46805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3.94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mtClean="0">
                          <a:solidFill>
                            <a:srgbClr val="FF0000"/>
                          </a:solidFill>
                        </a:rPr>
                        <a:t>36.81</a:t>
                      </a:r>
                      <a:endParaRPr lang="ko-KR" altLang="en-US" sz="1400" b="1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mtClean="0"/>
                        <a:t>0</a:t>
                      </a:r>
                      <a:endParaRPr lang="ko-KR" altLang="en-US" sz="140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mtClean="0"/>
                        <a:t>6.10</a:t>
                      </a:r>
                      <a:endParaRPr lang="ko-KR" altLang="en-US" sz="140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mtClean="0">
                          <a:solidFill>
                            <a:srgbClr val="FF0000"/>
                          </a:solidFill>
                        </a:rPr>
                        <a:t>48.82</a:t>
                      </a:r>
                      <a:endParaRPr lang="ko-KR" altLang="en-US" sz="1400" b="1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mtClean="0"/>
                        <a:t>4.33</a:t>
                      </a:r>
                      <a:endParaRPr lang="ko-KR" altLang="en-US" sz="140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6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84576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1600" b="1">
                <a:latin typeface="+mn-ea"/>
                <a:sym typeface="Wingdings"/>
              </a:rPr>
              <a:t> 방법</a:t>
            </a:r>
            <a:endParaRPr lang="en-US" altLang="ko-KR" sz="1600">
              <a:latin typeface="+mn-ea"/>
              <a:sym typeface="Wingding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600" smtClean="0">
                <a:latin typeface="+mn-ea"/>
                <a:sym typeface="Wingdings"/>
              </a:rPr>
              <a:t> </a:t>
            </a:r>
            <a:r>
              <a:rPr lang="ko-KR" altLang="en-US" sz="1600" smtClean="0">
                <a:latin typeface="+mn-ea"/>
              </a:rPr>
              <a:t>평음 </a:t>
            </a:r>
            <a:r>
              <a:rPr lang="en-US" altLang="ko-KR" sz="1600" smtClean="0">
                <a:latin typeface="+mn-ea"/>
              </a:rPr>
              <a:t>‘</a:t>
            </a:r>
            <a:r>
              <a:rPr lang="ko-KR" altLang="en-US" sz="1600" smtClean="0">
                <a:latin typeface="+mn-ea"/>
              </a:rPr>
              <a:t>달</a:t>
            </a:r>
            <a:r>
              <a:rPr lang="en-US" altLang="ko-KR" sz="1600" smtClean="0">
                <a:latin typeface="+mn-ea"/>
              </a:rPr>
              <a:t>’</a:t>
            </a:r>
            <a:r>
              <a:rPr lang="ko-KR" altLang="en-US" sz="1600" smtClean="0">
                <a:latin typeface="+mn-ea"/>
              </a:rPr>
              <a:t>의 기식과 높이를 조작한 자극</a:t>
            </a:r>
            <a:r>
              <a:rPr lang="en-US" altLang="ko-KR" sz="1600" smtClean="0">
                <a:latin typeface="+mn-ea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600" smtClean="0">
                <a:latin typeface="+mn-ea"/>
              </a:rPr>
              <a:t>   VOT </a:t>
            </a:r>
            <a:r>
              <a:rPr lang="en-US" altLang="ko-KR" sz="1600" smtClean="0">
                <a:latin typeface="+mn-ea"/>
              </a:rPr>
              <a:t>	12</a:t>
            </a:r>
            <a:r>
              <a:rPr lang="ko-KR" altLang="en-US" sz="1600" smtClean="0">
                <a:latin typeface="+mn-ea"/>
              </a:rPr>
              <a:t>등급</a:t>
            </a:r>
            <a:r>
              <a:rPr lang="en-US" altLang="ko-KR" sz="1600" smtClean="0">
                <a:latin typeface="+mn-ea"/>
              </a:rPr>
              <a:t>: 0, 10, 20, ... 90, 100, 110ms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600" smtClean="0">
                <a:latin typeface="+mn-ea"/>
              </a:rPr>
              <a:t>   f0 </a:t>
            </a:r>
            <a:r>
              <a:rPr lang="en-US" altLang="ko-KR" sz="1600" smtClean="0">
                <a:latin typeface="+mn-ea"/>
              </a:rPr>
              <a:t>	11</a:t>
            </a:r>
            <a:r>
              <a:rPr lang="ko-KR" altLang="en-US" sz="1600" smtClean="0">
                <a:latin typeface="+mn-ea"/>
              </a:rPr>
              <a:t>등급</a:t>
            </a:r>
            <a:r>
              <a:rPr lang="en-US" altLang="ko-KR" sz="1600" smtClean="0">
                <a:latin typeface="+mn-ea"/>
              </a:rPr>
              <a:t>: 91ST(192Hz), 92(202), ... 100(321), 101(346)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600" smtClean="0">
                <a:latin typeface="+mn-ea"/>
                <a:sym typeface="Wingdings"/>
              </a:rPr>
              <a:t> </a:t>
            </a:r>
            <a:r>
              <a:rPr lang="en-US" altLang="ko-KR" sz="1600" smtClean="0">
                <a:latin typeface="+mn-ea"/>
              </a:rPr>
              <a:t>20</a:t>
            </a:r>
            <a:r>
              <a:rPr lang="ko-KR" altLang="en-US" sz="1600" smtClean="0">
                <a:latin typeface="+mn-ea"/>
              </a:rPr>
              <a:t>대 서울 화자 </a:t>
            </a:r>
            <a:r>
              <a:rPr lang="en-US" altLang="ko-KR" sz="1600" smtClean="0">
                <a:latin typeface="+mn-ea"/>
              </a:rPr>
              <a:t>51</a:t>
            </a:r>
            <a:r>
              <a:rPr lang="ko-KR" altLang="en-US" sz="1600" smtClean="0">
                <a:latin typeface="+mn-ea"/>
              </a:rPr>
              <a:t>명</a:t>
            </a:r>
            <a:endParaRPr lang="en-US" altLang="ko-KR" sz="1600" smtClean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600" b="1" smtClean="0">
                <a:latin typeface="+mn-ea"/>
                <a:sym typeface="Wingdings"/>
              </a:rPr>
              <a:t> 결과</a:t>
            </a:r>
            <a:endParaRPr lang="en-US" altLang="ko-KR" sz="1600" smtClean="0">
              <a:latin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ko-KR" altLang="en-US" sz="2400" smtClean="0"/>
              <a:t>기식</a:t>
            </a:r>
            <a:r>
              <a:rPr lang="ko-KR" altLang="en-US" sz="2000" smtClean="0"/>
              <a:t>과</a:t>
            </a:r>
            <a:r>
              <a:rPr lang="ko-KR" altLang="en-US" sz="2400" smtClean="0"/>
              <a:t> 높이</a:t>
            </a:r>
            <a:r>
              <a:rPr lang="ko-KR" altLang="en-US" sz="2000" smtClean="0"/>
              <a:t>의</a:t>
            </a:r>
            <a:r>
              <a:rPr lang="ko-KR" altLang="en-US" sz="2400" smtClean="0"/>
              <a:t> 상관성   </a:t>
            </a:r>
            <a:r>
              <a:rPr lang="ko-KR" altLang="en-US" sz="2000" smtClean="0"/>
              <a:t>장혜진</a:t>
            </a:r>
            <a:r>
              <a:rPr lang="en-US" altLang="ko-KR" sz="2000" smtClean="0"/>
              <a:t>(2012)</a:t>
            </a:r>
            <a:endParaRPr lang="ko-KR" altLang="en-US" sz="24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1" t="25232" r="11667" b="19264"/>
          <a:stretch/>
        </p:blipFill>
        <p:spPr bwMode="auto">
          <a:xfrm>
            <a:off x="539552" y="3597764"/>
            <a:ext cx="3998005" cy="279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1" t="33109" r="11606" b="11387"/>
          <a:stretch/>
        </p:blipFill>
        <p:spPr bwMode="auto">
          <a:xfrm>
            <a:off x="4606362" y="3597764"/>
            <a:ext cx="3998086" cy="279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4" t="31469" r="21649" b="47458"/>
          <a:stretch/>
        </p:blipFill>
        <p:spPr bwMode="auto">
          <a:xfrm>
            <a:off x="1070273" y="1471067"/>
            <a:ext cx="7069625" cy="159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ko-KR" altLang="en-US" sz="2400"/>
              <a:t>기식</a:t>
            </a:r>
            <a:r>
              <a:rPr lang="ko-KR" altLang="en-US" sz="2000"/>
              <a:t>과</a:t>
            </a:r>
            <a:r>
              <a:rPr lang="ko-KR" altLang="en-US" sz="2400"/>
              <a:t> 높이</a:t>
            </a:r>
            <a:r>
              <a:rPr lang="ko-KR" altLang="en-US" sz="2000"/>
              <a:t>의</a:t>
            </a:r>
            <a:r>
              <a:rPr lang="ko-KR" altLang="en-US" sz="2400"/>
              <a:t> 상관성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4" t="45781" r="21528" b="23582"/>
          <a:stretch/>
        </p:blipFill>
        <p:spPr bwMode="auto">
          <a:xfrm>
            <a:off x="1094656" y="3402707"/>
            <a:ext cx="7076981" cy="231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4" t="33013" r="62194" b="34751"/>
          <a:stretch/>
        </p:blipFill>
        <p:spPr bwMode="auto">
          <a:xfrm>
            <a:off x="926257" y="1472605"/>
            <a:ext cx="2173163" cy="243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4" y="5832698"/>
            <a:ext cx="720080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600" b="1" smtClean="0"/>
              <a:t>평음</a:t>
            </a:r>
            <a:endParaRPr lang="ko-KR" altLang="en-US" sz="1600" b="1"/>
          </a:p>
        </p:txBody>
      </p:sp>
      <p:sp>
        <p:nvSpPr>
          <p:cNvPr id="8" name="TextBox 7"/>
          <p:cNvSpPr txBox="1"/>
          <p:nvPr/>
        </p:nvSpPr>
        <p:spPr>
          <a:xfrm>
            <a:off x="7308304" y="1008162"/>
            <a:ext cx="720080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600" b="1"/>
              <a:t>격</a:t>
            </a:r>
            <a:r>
              <a:rPr lang="ko-KR" altLang="en-US" sz="1600" b="1" smtClean="0"/>
              <a:t>음</a:t>
            </a:r>
            <a:endParaRPr lang="ko-KR" altLang="en-US" sz="1600" b="1"/>
          </a:p>
        </p:txBody>
      </p:sp>
      <p:sp>
        <p:nvSpPr>
          <p:cNvPr id="9" name="TextBox 8"/>
          <p:cNvSpPr txBox="1"/>
          <p:nvPr/>
        </p:nvSpPr>
        <p:spPr>
          <a:xfrm>
            <a:off x="566217" y="1132513"/>
            <a:ext cx="720080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600" b="1" smtClean="0"/>
              <a:t>경음</a:t>
            </a:r>
            <a:endParaRPr lang="ko-KR" altLang="en-US" sz="1600" b="1"/>
          </a:p>
        </p:txBody>
      </p:sp>
    </p:spTree>
    <p:extLst>
      <p:ext uri="{BB962C8B-B14F-4D97-AF65-F5344CB8AC3E}">
        <p14:creationId xmlns:p14="http://schemas.microsoft.com/office/powerpoint/2010/main" val="377871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84576"/>
          </a:xfrm>
        </p:spPr>
        <p:txBody>
          <a:bodyPr anchor="t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altLang="ko-KR" sz="2400" b="1" smtClean="0">
              <a:latin typeface="+mn-ea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altLang="ko-KR" sz="2400" b="1">
              <a:latin typeface="+mn-ea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altLang="ko-KR" sz="2400" b="1" smtClean="0">
              <a:latin typeface="+mn-ea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sz="2400" b="1" smtClean="0">
                <a:latin typeface="+mn-ea"/>
              </a:rPr>
              <a:t>감사합니다</a:t>
            </a:r>
            <a:r>
              <a:rPr lang="en-US" altLang="ko-KR" sz="2400" b="1" smtClean="0"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087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ko-KR" altLang="en-US" sz="2400" smtClean="0"/>
              <a:t>평파열음</a:t>
            </a:r>
            <a:r>
              <a:rPr lang="ko-KR" altLang="en-US" sz="2000" smtClean="0"/>
              <a:t>의</a:t>
            </a:r>
            <a:r>
              <a:rPr lang="ko-KR" altLang="en-US" sz="2400" smtClean="0"/>
              <a:t> 실현</a:t>
            </a:r>
            <a:endParaRPr lang="ko-KR" altLang="en-US" sz="2400"/>
          </a:p>
        </p:txBody>
      </p:sp>
      <p:sp>
        <p:nvSpPr>
          <p:cNvPr id="4" name="내용 개체 틀 4"/>
          <p:cNvSpPr txBox="1">
            <a:spLocks/>
          </p:cNvSpPr>
          <p:nvPr/>
        </p:nvSpPr>
        <p:spPr>
          <a:xfrm>
            <a:off x="457200" y="1052736"/>
            <a:ext cx="8229600" cy="495455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1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1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3"/>
              <a:buNone/>
            </a:pPr>
            <a:endParaRPr lang="en-US" altLang="ko-KR" sz="1600" smtClean="0"/>
          </a:p>
          <a:p>
            <a:pPr>
              <a:buFont typeface="Wingdings 3"/>
              <a:buNone/>
            </a:pPr>
            <a:endParaRPr lang="en-US" altLang="ko-KR" sz="1600" smtClean="0"/>
          </a:p>
          <a:p>
            <a:pPr>
              <a:buFont typeface="Wingdings 3"/>
              <a:buNone/>
            </a:pPr>
            <a:endParaRPr lang="en-US" altLang="ko-KR" sz="1600" smtClean="0"/>
          </a:p>
          <a:p>
            <a:pPr>
              <a:buFont typeface="Wingdings 3"/>
              <a:buNone/>
            </a:pPr>
            <a:endParaRPr lang="en-US" altLang="ko-KR" sz="1600" smtClean="0"/>
          </a:p>
          <a:p>
            <a:pPr>
              <a:buFont typeface="Wingdings 3"/>
              <a:buNone/>
            </a:pPr>
            <a:endParaRPr lang="en-US" altLang="ko-KR" sz="1600" smtClean="0"/>
          </a:p>
          <a:p>
            <a:pPr>
              <a:buFont typeface="Wingdings 3"/>
              <a:buNone/>
            </a:pPr>
            <a:endParaRPr lang="en-US" altLang="ko-KR" sz="1600" smtClean="0"/>
          </a:p>
          <a:p>
            <a:pPr>
              <a:buFont typeface="Wingdings 3"/>
              <a:buNone/>
            </a:pPr>
            <a:endParaRPr lang="en-US" altLang="ko-KR" sz="1600" smtClean="0"/>
          </a:p>
          <a:p>
            <a:pPr>
              <a:buFont typeface="Wingdings 3"/>
              <a:buNone/>
            </a:pPr>
            <a:endParaRPr lang="en-US" altLang="ko-KR" sz="1600" smtClean="0"/>
          </a:p>
          <a:p>
            <a:pPr>
              <a:buFont typeface="Wingdings 3"/>
              <a:buNone/>
            </a:pPr>
            <a:endParaRPr lang="en-US" altLang="ko-KR" sz="1600" smtClean="0"/>
          </a:p>
          <a:p>
            <a:pPr>
              <a:buFont typeface="Wingdings 3"/>
              <a:buNone/>
            </a:pPr>
            <a:endParaRPr lang="en-US" altLang="ko-KR" sz="1600" smtClean="0"/>
          </a:p>
          <a:p>
            <a:pPr>
              <a:buFont typeface="Wingdings 3"/>
              <a:buNone/>
            </a:pPr>
            <a:endParaRPr lang="en-US" altLang="ko-KR" sz="1600" smtClean="0"/>
          </a:p>
          <a:p>
            <a:pPr>
              <a:buFont typeface="Wingdings 3"/>
              <a:buNone/>
            </a:pPr>
            <a:endParaRPr lang="en-US" altLang="ko-KR" sz="1600" smtClean="0"/>
          </a:p>
          <a:p>
            <a:pPr>
              <a:buFont typeface="Wingdings 3"/>
              <a:buNone/>
            </a:pPr>
            <a:endParaRPr lang="en-US" altLang="ko-KR" sz="1600" smtClean="0"/>
          </a:p>
          <a:p>
            <a:pPr>
              <a:buFont typeface="Wingdings 3"/>
              <a:buNone/>
            </a:pPr>
            <a:endParaRPr lang="ko-KR" altLang="en-US" sz="1600"/>
          </a:p>
        </p:txBody>
      </p:sp>
      <p:sp>
        <p:nvSpPr>
          <p:cNvPr id="5" name="TextBox 4"/>
          <p:cNvSpPr txBox="1"/>
          <p:nvPr/>
        </p:nvSpPr>
        <p:spPr>
          <a:xfrm>
            <a:off x="7308304" y="1671332"/>
            <a:ext cx="936475" cy="338554"/>
          </a:xfrm>
          <a:prstGeom prst="rect">
            <a:avLst/>
          </a:prstGeom>
          <a:solidFill>
            <a:srgbClr val="FFC000">
              <a:alpha val="20000"/>
            </a:srgbClr>
          </a:solidFill>
          <a:ln w="1905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600" smtClean="0"/>
              <a:t>50.2ms</a:t>
            </a:r>
            <a:endParaRPr lang="ko-KR" altLang="en-US" sz="1600"/>
          </a:p>
        </p:txBody>
      </p:sp>
      <p:sp>
        <p:nvSpPr>
          <p:cNvPr id="6" name="TextBox 5"/>
          <p:cNvSpPr txBox="1"/>
          <p:nvPr/>
        </p:nvSpPr>
        <p:spPr>
          <a:xfrm>
            <a:off x="7308304" y="2978109"/>
            <a:ext cx="936475" cy="338554"/>
          </a:xfrm>
          <a:prstGeom prst="rect">
            <a:avLst/>
          </a:prstGeom>
          <a:solidFill>
            <a:srgbClr val="FFC000">
              <a:alpha val="20000"/>
            </a:srgb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600" smtClean="0"/>
              <a:t>11.3ms</a:t>
            </a:r>
            <a:endParaRPr lang="ko-KR" altLang="en-US" sz="1600"/>
          </a:p>
        </p:txBody>
      </p:sp>
      <p:grpSp>
        <p:nvGrpSpPr>
          <p:cNvPr id="7" name="그룹 6"/>
          <p:cNvGrpSpPr/>
          <p:nvPr/>
        </p:nvGrpSpPr>
        <p:grpSpPr>
          <a:xfrm>
            <a:off x="2915816" y="4066439"/>
            <a:ext cx="5904656" cy="1090753"/>
            <a:chOff x="1403648" y="3490375"/>
            <a:chExt cx="5904656" cy="109075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0327" t="47780" r="10509" b="15586"/>
            <a:stretch>
              <a:fillRect/>
            </a:stretch>
          </p:blipFill>
          <p:spPr bwMode="auto">
            <a:xfrm>
              <a:off x="1403648" y="3645024"/>
              <a:ext cx="5760640" cy="936104"/>
            </a:xfrm>
            <a:prstGeom prst="rect">
              <a:avLst/>
            </a:prstGeom>
            <a:ln>
              <a:solidFill>
                <a:schemeClr val="tx1">
                  <a:alpha val="98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6516216" y="3490375"/>
              <a:ext cx="792088" cy="307777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smtClean="0"/>
                <a:t>/</a:t>
              </a:r>
              <a:r>
                <a:rPr lang="ko-KR" altLang="en-US" sz="1400" b="1" smtClean="0"/>
                <a:t>앋꼬</a:t>
              </a:r>
              <a:r>
                <a:rPr lang="en-US" altLang="ko-KR" sz="1400" b="1" smtClean="0"/>
                <a:t>/</a:t>
              </a:r>
              <a:endParaRPr lang="ko-KR" altLang="en-US" sz="1400" b="1"/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2915816" y="5209455"/>
            <a:ext cx="5904656" cy="1099865"/>
            <a:chOff x="1403648" y="4633391"/>
            <a:chExt cx="5904656" cy="109986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0327" t="47780" r="10509" b="15586"/>
            <a:stretch>
              <a:fillRect/>
            </a:stretch>
          </p:blipFill>
          <p:spPr bwMode="auto">
            <a:xfrm>
              <a:off x="1403648" y="4797152"/>
              <a:ext cx="5760640" cy="936104"/>
            </a:xfrm>
            <a:prstGeom prst="rect">
              <a:avLst/>
            </a:prstGeom>
            <a:ln>
              <a:solidFill>
                <a:schemeClr val="tx1">
                  <a:alpha val="98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6516216" y="4633391"/>
              <a:ext cx="792088" cy="307777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smtClean="0"/>
                <a:t>/</a:t>
              </a:r>
              <a:r>
                <a:rPr lang="ko-KR" altLang="en-US" sz="1400" b="1" smtClean="0"/>
                <a:t>앋따</a:t>
              </a:r>
              <a:r>
                <a:rPr lang="en-US" altLang="ko-KR" sz="1400" b="1" smtClean="0"/>
                <a:t>/</a:t>
              </a:r>
              <a:endParaRPr lang="ko-KR" altLang="en-US" sz="1400" b="1"/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55576" y="2564904"/>
            <a:ext cx="5904656" cy="1080120"/>
            <a:chOff x="1403648" y="2348880"/>
            <a:chExt cx="5904656" cy="108012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10327" t="47780" r="10509" b="15586"/>
            <a:stretch>
              <a:fillRect/>
            </a:stretch>
          </p:blipFill>
          <p:spPr bwMode="auto">
            <a:xfrm>
              <a:off x="1403648" y="2492896"/>
              <a:ext cx="5760640" cy="936104"/>
            </a:xfrm>
            <a:prstGeom prst="rect">
              <a:avLst/>
            </a:prstGeom>
            <a:ln>
              <a:solidFill>
                <a:schemeClr val="tx1">
                  <a:alpha val="98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6516216" y="2348880"/>
              <a:ext cx="792088" cy="307777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smtClean="0"/>
                <a:t>/</a:t>
              </a:r>
              <a:r>
                <a:rPr lang="ko-KR" altLang="en-US" sz="1400" b="1" smtClean="0"/>
                <a:t>아담</a:t>
              </a:r>
              <a:r>
                <a:rPr lang="en-US" altLang="ko-KR" sz="1400" b="1" smtClean="0"/>
                <a:t>/</a:t>
              </a:r>
              <a:endParaRPr lang="ko-KR" altLang="en-US" sz="1400" b="1"/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55576" y="1196752"/>
            <a:ext cx="5904656" cy="1080120"/>
            <a:chOff x="1403648" y="1196752"/>
            <a:chExt cx="5904656" cy="108012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10327" t="47780" r="10509" b="15586"/>
            <a:stretch>
              <a:fillRect/>
            </a:stretch>
          </p:blipFill>
          <p:spPr bwMode="auto">
            <a:xfrm>
              <a:off x="1403648" y="1340768"/>
              <a:ext cx="5760640" cy="936104"/>
            </a:xfrm>
            <a:prstGeom prst="rect">
              <a:avLst/>
            </a:prstGeom>
            <a:ln>
              <a:solidFill>
                <a:schemeClr val="tx1">
                  <a:alpha val="98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6516216" y="1196752"/>
              <a:ext cx="792088" cy="307777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smtClean="0"/>
                <a:t>/</a:t>
              </a:r>
              <a:r>
                <a:rPr lang="ko-KR" altLang="en-US" sz="1400" b="1" smtClean="0"/>
                <a:t>담</a:t>
              </a:r>
              <a:r>
                <a:rPr lang="en-US" altLang="ko-KR" sz="1400" b="1" smtClean="0"/>
                <a:t>/</a:t>
              </a:r>
              <a:endParaRPr lang="ko-KR" altLang="en-US" sz="1400" b="1"/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2339752" y="1268760"/>
            <a:ext cx="360040" cy="1080120"/>
          </a:xfrm>
          <a:prstGeom prst="rect">
            <a:avLst/>
          </a:prstGeom>
          <a:solidFill>
            <a:srgbClr val="FFC000">
              <a:alpha val="20000"/>
            </a:srgbClr>
          </a:solidFill>
          <a:ln w="190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2937082" y="2636912"/>
            <a:ext cx="122750" cy="1080120"/>
          </a:xfrm>
          <a:prstGeom prst="rect">
            <a:avLst/>
          </a:prstGeom>
          <a:solidFill>
            <a:srgbClr val="FFC000">
              <a:alpha val="20000"/>
            </a:srgbClr>
          </a:solidFill>
          <a:ln w="190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5436096" y="4077072"/>
            <a:ext cx="504056" cy="1224136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2555776" y="3429000"/>
            <a:ext cx="432048" cy="288032"/>
          </a:xfrm>
          <a:prstGeom prst="rect">
            <a:avLst/>
          </a:prstGeom>
          <a:solidFill>
            <a:srgbClr val="7030A0">
              <a:alpha val="20000"/>
            </a:srgbClr>
          </a:solidFill>
          <a:ln w="25400" cmpd="sng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11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0" animBg="1"/>
      <p:bldP spid="20" grpId="0" animBg="1"/>
      <p:bldP spid="20" grpId="1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84576"/>
          </a:xfrm>
        </p:spPr>
        <p:txBody>
          <a:bodyPr anchor="t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altLang="ko-KR" sz="2400" b="1" smtClean="0">
              <a:latin typeface="+mn-ea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altLang="ko-KR" sz="2400" b="1">
              <a:latin typeface="+mn-ea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altLang="ko-KR" sz="2400" b="1" smtClean="0">
              <a:latin typeface="+mn-ea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sz="2400" b="1" smtClean="0">
                <a:latin typeface="+mn-ea"/>
              </a:rPr>
              <a:t>평음</a:t>
            </a:r>
            <a:r>
              <a:rPr lang="en-US" altLang="ko-KR" sz="2400" b="1" smtClean="0">
                <a:latin typeface="+mn-ea"/>
              </a:rPr>
              <a:t>, </a:t>
            </a:r>
            <a:r>
              <a:rPr lang="ko-KR" altLang="en-US" sz="2400" b="1" smtClean="0">
                <a:latin typeface="+mn-ea"/>
              </a:rPr>
              <a:t>경음</a:t>
            </a:r>
            <a:r>
              <a:rPr lang="en-US" altLang="ko-KR" sz="2400" b="1" smtClean="0">
                <a:latin typeface="+mn-ea"/>
              </a:rPr>
              <a:t>, </a:t>
            </a:r>
            <a:r>
              <a:rPr lang="ko-KR" altLang="en-US" sz="2400" b="1" smtClean="0">
                <a:latin typeface="+mn-ea"/>
              </a:rPr>
              <a:t>격음의 발음</a:t>
            </a:r>
            <a:endParaRPr lang="en-US" altLang="ko-KR" sz="2400" b="1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7818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ko-KR" altLang="en-US" sz="2400" smtClean="0"/>
              <a:t>기식</a:t>
            </a:r>
            <a:r>
              <a:rPr lang="en-US" altLang="ko-KR" sz="1800" smtClean="0"/>
              <a:t>aspiration</a:t>
            </a:r>
            <a:r>
              <a:rPr lang="ko-KR" altLang="en-US" sz="2000" smtClean="0"/>
              <a:t>과</a:t>
            </a:r>
            <a:r>
              <a:rPr lang="ko-KR" altLang="en-US" sz="2400" smtClean="0"/>
              <a:t> 성대진동</a:t>
            </a:r>
            <a:r>
              <a:rPr lang="en-US" altLang="ko-KR" sz="1800" smtClean="0"/>
              <a:t>voicing</a:t>
            </a:r>
            <a:endParaRPr lang="ko-KR" altLang="en-US" sz="2400"/>
          </a:p>
        </p:txBody>
      </p:sp>
      <p:sp>
        <p:nvSpPr>
          <p:cNvPr id="4" name="모서리가 둥근 직사각형 3"/>
          <p:cNvSpPr/>
          <p:nvPr/>
        </p:nvSpPr>
        <p:spPr>
          <a:xfrm>
            <a:off x="1043608" y="1844824"/>
            <a:ext cx="3528392" cy="1656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65760" indent="-256032" algn="ctr" latinLnBrk="0">
              <a:lnSpc>
                <a:spcPct val="16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ko-KR" altLang="en-US" dirty="0" smtClean="0">
                <a:solidFill>
                  <a:srgbClr val="FF0000"/>
                </a:solidFill>
              </a:rPr>
              <a:t>기식</a:t>
            </a:r>
            <a:r>
              <a:rPr lang="ko-KR" altLang="en-US" dirty="0" smtClean="0">
                <a:solidFill>
                  <a:srgbClr val="000000"/>
                </a:solidFill>
              </a:rPr>
              <a:t>이 </a:t>
            </a:r>
            <a:r>
              <a:rPr lang="ko-KR" altLang="en-US" smtClean="0">
                <a:solidFill>
                  <a:srgbClr val="FF0000"/>
                </a:solidFill>
              </a:rPr>
              <a:t>강한</a:t>
            </a:r>
            <a:r>
              <a:rPr lang="ko-KR" altLang="en-US" smtClean="0">
                <a:solidFill>
                  <a:srgbClr val="000000"/>
                </a:solidFill>
              </a:rPr>
              <a:t> </a:t>
            </a:r>
            <a:r>
              <a:rPr lang="en-US" altLang="ko-KR" smtClean="0">
                <a:solidFill>
                  <a:srgbClr val="000000"/>
                </a:solidFill>
              </a:rPr>
              <a:t>/ </a:t>
            </a:r>
            <a:r>
              <a:rPr lang="ko-KR" altLang="en-US" smtClean="0">
                <a:solidFill>
                  <a:srgbClr val="FF0000"/>
                </a:solidFill>
              </a:rPr>
              <a:t>무성</a:t>
            </a:r>
            <a:r>
              <a:rPr lang="ko-KR" altLang="en-US" smtClean="0">
                <a:solidFill>
                  <a:srgbClr val="000000"/>
                </a:solidFill>
              </a:rPr>
              <a:t> </a:t>
            </a:r>
            <a:r>
              <a:rPr lang="ko-KR" altLang="en-US" dirty="0" smtClean="0">
                <a:solidFill>
                  <a:srgbClr val="000000"/>
                </a:solidFill>
              </a:rPr>
              <a:t>폐쇄음</a:t>
            </a:r>
            <a:endParaRPr lang="en-US" altLang="ko-KR" dirty="0" smtClean="0">
              <a:solidFill>
                <a:srgbClr val="000000"/>
              </a:solidFill>
            </a:endParaRPr>
          </a:p>
          <a:p>
            <a:pPr marL="365760" indent="-256032" algn="ctr" latinLnBrk="0">
              <a:lnSpc>
                <a:spcPct val="16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altLang="ko-KR" dirty="0" smtClean="0">
                <a:solidFill>
                  <a:srgbClr val="000000"/>
                </a:solidFill>
              </a:rPr>
              <a:t>[</a:t>
            </a:r>
            <a:r>
              <a:rPr lang="en-US" altLang="ko-KR" dirty="0" err="1" smtClean="0">
                <a:solidFill>
                  <a:srgbClr val="000000"/>
                </a:solidFill>
              </a:rPr>
              <a:t>p</a:t>
            </a:r>
            <a:r>
              <a:rPr lang="en-US" altLang="ko-KR" baseline="30000" dirty="0" err="1" smtClean="0">
                <a:solidFill>
                  <a:srgbClr val="000000"/>
                </a:solidFill>
              </a:rPr>
              <a:t>h</a:t>
            </a:r>
            <a:r>
              <a:rPr lang="en-US" altLang="ko-KR" dirty="0" smtClean="0">
                <a:solidFill>
                  <a:srgbClr val="000000"/>
                </a:solidFill>
              </a:rPr>
              <a:t>, </a:t>
            </a:r>
            <a:r>
              <a:rPr lang="en-US" altLang="ko-KR" dirty="0" err="1" smtClean="0">
                <a:solidFill>
                  <a:srgbClr val="000000"/>
                </a:solidFill>
              </a:rPr>
              <a:t>t</a:t>
            </a:r>
            <a:r>
              <a:rPr lang="en-US" altLang="ko-KR" baseline="30000" dirty="0" err="1" smtClean="0">
                <a:solidFill>
                  <a:srgbClr val="000000"/>
                </a:solidFill>
              </a:rPr>
              <a:t>h</a:t>
            </a:r>
            <a:r>
              <a:rPr lang="en-US" altLang="ko-KR" dirty="0" smtClean="0">
                <a:solidFill>
                  <a:srgbClr val="000000"/>
                </a:solidFill>
              </a:rPr>
              <a:t>, </a:t>
            </a:r>
            <a:r>
              <a:rPr lang="en-US" altLang="ko-KR" dirty="0" err="1" smtClean="0">
                <a:solidFill>
                  <a:srgbClr val="000000"/>
                </a:solidFill>
              </a:rPr>
              <a:t>k</a:t>
            </a:r>
            <a:r>
              <a:rPr lang="en-US" altLang="ko-KR" baseline="30000" dirty="0" err="1" smtClean="0">
                <a:solidFill>
                  <a:srgbClr val="000000"/>
                </a:solidFill>
              </a:rPr>
              <a:t>h</a:t>
            </a:r>
            <a:r>
              <a:rPr lang="en-US" altLang="ko-KR" dirty="0" smtClean="0">
                <a:solidFill>
                  <a:srgbClr val="000000"/>
                </a:solidFill>
              </a:rPr>
              <a:t>]</a:t>
            </a:r>
          </a:p>
          <a:p>
            <a:pPr marL="365760" indent="-256032" algn="ctr" latinLnBrk="0">
              <a:lnSpc>
                <a:spcPct val="16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altLang="ko-KR" sz="1600" dirty="0" smtClean="0">
                <a:solidFill>
                  <a:srgbClr val="000000"/>
                </a:solidFill>
              </a:rPr>
              <a:t>ex. </a:t>
            </a:r>
            <a:r>
              <a:rPr lang="ko-KR" altLang="en-US" sz="1600" dirty="0" smtClean="0">
                <a:solidFill>
                  <a:srgbClr val="000000"/>
                </a:solidFill>
              </a:rPr>
              <a:t>콩</a:t>
            </a:r>
            <a:r>
              <a:rPr lang="en-US" altLang="ko-KR" sz="1600" dirty="0" smtClean="0">
                <a:solidFill>
                  <a:srgbClr val="000000"/>
                </a:solidFill>
              </a:rPr>
              <a:t>,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k</a:t>
            </a:r>
            <a:r>
              <a:rPr lang="en-US" altLang="ko-KR" sz="1600" dirty="0" smtClean="0">
                <a:solidFill>
                  <a:srgbClr val="000000"/>
                </a:solidFill>
              </a:rPr>
              <a:t>ing(E</a:t>
            </a:r>
            <a:r>
              <a:rPr lang="en-US" altLang="ko-KR" sz="1600" smtClean="0">
                <a:solidFill>
                  <a:srgbClr val="000000"/>
                </a:solidFill>
              </a:rPr>
              <a:t>), </a:t>
            </a:r>
            <a:r>
              <a:rPr lang="en-US" altLang="ko-KR" sz="1600" b="1" smtClean="0">
                <a:solidFill>
                  <a:srgbClr val="FF0000"/>
                </a:solidFill>
              </a:rPr>
              <a:t>k</a:t>
            </a:r>
            <a:r>
              <a:rPr lang="en-US" altLang="ko-KR" sz="1600" smtClean="0">
                <a:solidFill>
                  <a:srgbClr val="000000"/>
                </a:solidFill>
              </a:rPr>
              <a:t>a(J), </a:t>
            </a:r>
            <a:r>
              <a:rPr lang="en-US" altLang="ko-KR" sz="1600" b="1" smtClean="0">
                <a:solidFill>
                  <a:srgbClr val="FF0000"/>
                </a:solidFill>
              </a:rPr>
              <a:t>k</a:t>
            </a:r>
            <a:r>
              <a:rPr lang="en-US" altLang="ko-KR" sz="1600" smtClean="0">
                <a:solidFill>
                  <a:srgbClr val="000000"/>
                </a:solidFill>
              </a:rPr>
              <a:t>ā(C)</a:t>
            </a:r>
            <a:endParaRPr lang="en-US" altLang="ko-KR" sz="1600" dirty="0" smtClean="0">
              <a:solidFill>
                <a:srgbClr val="00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043608" y="3645024"/>
            <a:ext cx="3528392" cy="16561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65760" indent="-256032" algn="ctr" latinLnBrk="0">
              <a:lnSpc>
                <a:spcPct val="16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ko-KR" altLang="en-US" dirty="0" smtClean="0">
                <a:solidFill>
                  <a:srgbClr val="FF0000"/>
                </a:solidFill>
              </a:rPr>
              <a:t>기식</a:t>
            </a:r>
            <a:r>
              <a:rPr lang="ko-KR" altLang="en-US" dirty="0" smtClean="0">
                <a:solidFill>
                  <a:srgbClr val="000000"/>
                </a:solidFill>
              </a:rPr>
              <a:t>이 </a:t>
            </a:r>
            <a:r>
              <a:rPr lang="ko-KR" altLang="en-US" smtClean="0">
                <a:solidFill>
                  <a:srgbClr val="FF0000"/>
                </a:solidFill>
              </a:rPr>
              <a:t>약한 </a:t>
            </a:r>
            <a:r>
              <a:rPr lang="en-US" altLang="ko-KR">
                <a:solidFill>
                  <a:srgbClr val="000000"/>
                </a:solidFill>
              </a:rPr>
              <a:t>/ </a:t>
            </a:r>
            <a:r>
              <a:rPr lang="ko-KR" altLang="en-US" smtClean="0">
                <a:solidFill>
                  <a:srgbClr val="FF0000"/>
                </a:solidFill>
              </a:rPr>
              <a:t>무성 </a:t>
            </a:r>
            <a:r>
              <a:rPr lang="ko-KR" altLang="en-US" dirty="0" smtClean="0">
                <a:solidFill>
                  <a:srgbClr val="000000"/>
                </a:solidFill>
              </a:rPr>
              <a:t>폐쇄음</a:t>
            </a:r>
            <a:endParaRPr lang="en-US" altLang="ko-KR" dirty="0" smtClean="0">
              <a:solidFill>
                <a:srgbClr val="000000"/>
              </a:solidFill>
            </a:endParaRPr>
          </a:p>
          <a:p>
            <a:pPr marL="365760" indent="-256032" algn="ctr" latinLnBrk="0">
              <a:lnSpc>
                <a:spcPct val="16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altLang="ko-KR" dirty="0" smtClean="0">
                <a:solidFill>
                  <a:srgbClr val="000000"/>
                </a:solidFill>
              </a:rPr>
              <a:t>[p</a:t>
            </a:r>
            <a:r>
              <a:rPr lang="en-US" altLang="ko-KR" dirty="0" smtClean="0">
                <a:solidFill>
                  <a:srgbClr val="000000"/>
                </a:solidFill>
                <a:latin typeface="맑은 고딕"/>
                <a:ea typeface="맑은 고딕"/>
              </a:rPr>
              <a:t>°</a:t>
            </a:r>
            <a:r>
              <a:rPr lang="en-US" altLang="ko-KR" dirty="0" smtClean="0">
                <a:solidFill>
                  <a:srgbClr val="000000"/>
                </a:solidFill>
              </a:rPr>
              <a:t>, t</a:t>
            </a:r>
            <a:r>
              <a:rPr lang="en-US" altLang="ko-KR" dirty="0" smtClean="0">
                <a:solidFill>
                  <a:srgbClr val="000000"/>
                </a:solidFill>
                <a:latin typeface="맑은 고딕"/>
                <a:ea typeface="맑은 고딕"/>
              </a:rPr>
              <a:t>°</a:t>
            </a:r>
            <a:r>
              <a:rPr lang="en-US" altLang="ko-KR" dirty="0" smtClean="0">
                <a:solidFill>
                  <a:srgbClr val="000000"/>
                </a:solidFill>
              </a:rPr>
              <a:t>, k</a:t>
            </a:r>
            <a:r>
              <a:rPr lang="en-US" altLang="ko-KR" dirty="0" smtClean="0">
                <a:solidFill>
                  <a:srgbClr val="000000"/>
                </a:solidFill>
                <a:latin typeface="맑은 고딕"/>
                <a:ea typeface="맑은 고딕"/>
              </a:rPr>
              <a:t>°</a:t>
            </a:r>
            <a:r>
              <a:rPr lang="en-US" altLang="ko-KR" dirty="0" smtClean="0">
                <a:solidFill>
                  <a:srgbClr val="000000"/>
                </a:solidFill>
              </a:rPr>
              <a:t>] </a:t>
            </a:r>
          </a:p>
          <a:p>
            <a:pPr marL="365760" indent="-256032" algn="ctr" latinLnBrk="0">
              <a:lnSpc>
                <a:spcPct val="16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altLang="ko-KR" sz="1600" dirty="0" smtClean="0">
                <a:solidFill>
                  <a:srgbClr val="000000"/>
                </a:solidFill>
              </a:rPr>
              <a:t>ex. </a:t>
            </a:r>
            <a:r>
              <a:rPr lang="ko-KR" altLang="en-US" sz="1600" dirty="0" smtClean="0">
                <a:solidFill>
                  <a:srgbClr val="000000"/>
                </a:solidFill>
              </a:rPr>
              <a:t>공</a:t>
            </a:r>
            <a:r>
              <a:rPr lang="en-US" altLang="ko-KR" sz="1600" dirty="0" smtClean="0">
                <a:solidFill>
                  <a:srgbClr val="000000"/>
                </a:solidFill>
              </a:rPr>
              <a:t>, </a:t>
            </a:r>
            <a:r>
              <a:rPr lang="en-US" altLang="ko-KR" sz="1600" b="1" dirty="0" err="1" smtClean="0">
                <a:solidFill>
                  <a:srgbClr val="FF0000"/>
                </a:solidFill>
              </a:rPr>
              <a:t>k</a:t>
            </a:r>
            <a:r>
              <a:rPr lang="en-US" altLang="ko-KR" sz="1600" dirty="0" err="1" smtClean="0">
                <a:solidFill>
                  <a:srgbClr val="000000"/>
                </a:solidFill>
              </a:rPr>
              <a:t>ore</a:t>
            </a:r>
            <a:r>
              <a:rPr lang="en-US" altLang="ko-KR" sz="1600" dirty="0" smtClean="0">
                <a:solidFill>
                  <a:srgbClr val="000000"/>
                </a:solidFill>
              </a:rPr>
              <a:t>(J)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4701502" y="1844824"/>
            <a:ext cx="3528392" cy="16561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65760" indent="-256032" algn="ctr" latinLnBrk="0">
              <a:lnSpc>
                <a:spcPct val="16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ko-KR" altLang="en-US" dirty="0" smtClean="0">
                <a:solidFill>
                  <a:srgbClr val="FF0000"/>
                </a:solidFill>
              </a:rPr>
              <a:t>기식</a:t>
            </a:r>
            <a:r>
              <a:rPr lang="ko-KR" altLang="en-US" dirty="0" smtClean="0">
                <a:solidFill>
                  <a:srgbClr val="000000"/>
                </a:solidFill>
              </a:rPr>
              <a:t>이 </a:t>
            </a:r>
            <a:r>
              <a:rPr lang="ko-KR" altLang="en-US" smtClean="0">
                <a:solidFill>
                  <a:srgbClr val="FF0000"/>
                </a:solidFill>
              </a:rPr>
              <a:t>없는 </a:t>
            </a:r>
            <a:r>
              <a:rPr lang="en-US" altLang="ko-KR">
                <a:solidFill>
                  <a:srgbClr val="000000"/>
                </a:solidFill>
              </a:rPr>
              <a:t>/ </a:t>
            </a:r>
            <a:r>
              <a:rPr lang="ko-KR" altLang="en-US" smtClean="0">
                <a:solidFill>
                  <a:srgbClr val="FF0000"/>
                </a:solidFill>
              </a:rPr>
              <a:t>무성 </a:t>
            </a:r>
            <a:r>
              <a:rPr lang="ko-KR" altLang="en-US" dirty="0" smtClean="0">
                <a:solidFill>
                  <a:srgbClr val="000000"/>
                </a:solidFill>
              </a:rPr>
              <a:t>폐쇄음</a:t>
            </a:r>
            <a:endParaRPr lang="en-US" altLang="ko-KR" dirty="0" smtClean="0">
              <a:solidFill>
                <a:srgbClr val="000000"/>
              </a:solidFill>
            </a:endParaRPr>
          </a:p>
          <a:p>
            <a:pPr marL="365760" indent="-256032" latinLnBrk="0">
              <a:lnSpc>
                <a:spcPct val="16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altLang="ko-KR" dirty="0" smtClean="0">
                <a:solidFill>
                  <a:srgbClr val="000000"/>
                </a:solidFill>
              </a:rPr>
              <a:t>    [p’, t’, k’]          [p, t, k]</a:t>
            </a:r>
          </a:p>
          <a:p>
            <a:pPr marL="365760" indent="-256032" algn="ctr" latinLnBrk="0">
              <a:lnSpc>
                <a:spcPct val="16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altLang="ko-KR" sz="1600" smtClean="0">
                <a:solidFill>
                  <a:srgbClr val="000000"/>
                </a:solidFill>
              </a:rPr>
              <a:t>ex. </a:t>
            </a:r>
            <a:r>
              <a:rPr lang="ko-KR" altLang="en-US" sz="1600" smtClean="0">
                <a:solidFill>
                  <a:srgbClr val="000000"/>
                </a:solidFill>
              </a:rPr>
              <a:t>꿩</a:t>
            </a:r>
            <a:r>
              <a:rPr lang="en-US" altLang="ko-KR" sz="1600" smtClean="0">
                <a:solidFill>
                  <a:srgbClr val="000000"/>
                </a:solidFill>
              </a:rPr>
              <a:t>, </a:t>
            </a:r>
            <a:r>
              <a:rPr lang="en-US" altLang="ko-KR" sz="1600" smtClean="0">
                <a:solidFill>
                  <a:srgbClr val="000000"/>
                </a:solidFill>
              </a:rPr>
              <a:t>s</a:t>
            </a:r>
            <a:r>
              <a:rPr lang="en-US" altLang="ko-KR" sz="1600" b="1" smtClean="0">
                <a:solidFill>
                  <a:srgbClr val="FF0000"/>
                </a:solidFill>
              </a:rPr>
              <a:t>k</a:t>
            </a:r>
            <a:r>
              <a:rPr lang="en-US" altLang="ko-KR" sz="1600" smtClean="0">
                <a:solidFill>
                  <a:srgbClr val="000000"/>
                </a:solidFill>
              </a:rPr>
              <a:t>in(E), ta</a:t>
            </a:r>
            <a:r>
              <a:rPr lang="en-US" altLang="ko-KR" sz="1600" b="1" smtClean="0">
                <a:solidFill>
                  <a:srgbClr val="FF0000"/>
                </a:solidFill>
              </a:rPr>
              <a:t>k</a:t>
            </a:r>
            <a:r>
              <a:rPr lang="en-US" altLang="ko-KR" sz="1600" smtClean="0">
                <a:solidFill>
                  <a:srgbClr val="000000"/>
                </a:solidFill>
              </a:rPr>
              <a:t>o(J</a:t>
            </a:r>
            <a:r>
              <a:rPr lang="en-US" altLang="ko-KR" sz="1600">
                <a:solidFill>
                  <a:srgbClr val="000000"/>
                </a:solidFill>
              </a:rPr>
              <a:t>), </a:t>
            </a:r>
            <a:r>
              <a:rPr lang="en-US" altLang="ko-KR" sz="1600" b="1">
                <a:solidFill>
                  <a:srgbClr val="FF0000"/>
                </a:solidFill>
              </a:rPr>
              <a:t>g</a:t>
            </a:r>
            <a:r>
              <a:rPr lang="en-US" altLang="ko-KR" sz="1600">
                <a:solidFill>
                  <a:srgbClr val="000000"/>
                </a:solidFill>
              </a:rPr>
              <a:t>ā(C)</a:t>
            </a:r>
            <a:endParaRPr lang="en-US" altLang="ko-KR" sz="1600" dirty="0" smtClean="0">
              <a:solidFill>
                <a:srgbClr val="000000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701502" y="3645024"/>
            <a:ext cx="3528392" cy="16561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65760" indent="-256032" algn="ctr" latinLnBrk="0">
              <a:lnSpc>
                <a:spcPct val="16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ko-KR" altLang="en-US" dirty="0" smtClean="0">
                <a:solidFill>
                  <a:srgbClr val="FF0000"/>
                </a:solidFill>
              </a:rPr>
              <a:t>기식</a:t>
            </a:r>
            <a:r>
              <a:rPr lang="ko-KR" altLang="en-US" dirty="0" smtClean="0">
                <a:solidFill>
                  <a:srgbClr val="000000"/>
                </a:solidFill>
              </a:rPr>
              <a:t>이 </a:t>
            </a:r>
            <a:r>
              <a:rPr lang="ko-KR" altLang="en-US" smtClean="0">
                <a:solidFill>
                  <a:srgbClr val="FF0000"/>
                </a:solidFill>
              </a:rPr>
              <a:t>없는 </a:t>
            </a:r>
            <a:r>
              <a:rPr lang="en-US" altLang="ko-KR">
                <a:solidFill>
                  <a:srgbClr val="000000"/>
                </a:solidFill>
              </a:rPr>
              <a:t>/ </a:t>
            </a:r>
            <a:r>
              <a:rPr lang="ko-KR" altLang="en-US" smtClean="0">
                <a:solidFill>
                  <a:srgbClr val="FF0000"/>
                </a:solidFill>
              </a:rPr>
              <a:t>유성 </a:t>
            </a:r>
            <a:r>
              <a:rPr lang="ko-KR" altLang="en-US" dirty="0" smtClean="0">
                <a:solidFill>
                  <a:srgbClr val="000000"/>
                </a:solidFill>
              </a:rPr>
              <a:t>폐쇄음</a:t>
            </a:r>
            <a:endParaRPr lang="en-US" altLang="ko-KR" dirty="0" smtClean="0">
              <a:solidFill>
                <a:srgbClr val="000000"/>
              </a:solidFill>
            </a:endParaRPr>
          </a:p>
          <a:p>
            <a:pPr marL="365760" indent="-256032" algn="ctr" latinLnBrk="0">
              <a:lnSpc>
                <a:spcPct val="16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altLang="ko-KR" dirty="0" smtClean="0">
                <a:solidFill>
                  <a:srgbClr val="000000"/>
                </a:solidFill>
              </a:rPr>
              <a:t>[b, d, g] </a:t>
            </a:r>
          </a:p>
          <a:p>
            <a:pPr marL="365760" indent="-256032" algn="ctr" latinLnBrk="0">
              <a:lnSpc>
                <a:spcPct val="16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altLang="ko-KR" sz="1600" dirty="0" smtClean="0">
                <a:solidFill>
                  <a:srgbClr val="000000"/>
                </a:solidFill>
              </a:rPr>
              <a:t>ex. </a:t>
            </a:r>
            <a:r>
              <a:rPr lang="ko-KR" altLang="en-US" sz="1600" dirty="0" smtClean="0">
                <a:solidFill>
                  <a:srgbClr val="000000"/>
                </a:solidFill>
              </a:rPr>
              <a:t>아기</a:t>
            </a:r>
            <a:r>
              <a:rPr lang="en-US" altLang="ko-KR" sz="1600" dirty="0" smtClean="0">
                <a:solidFill>
                  <a:srgbClr val="000000"/>
                </a:solidFill>
              </a:rPr>
              <a:t>,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g</a:t>
            </a:r>
            <a:r>
              <a:rPr lang="en-US" altLang="ko-KR" sz="1600" dirty="0" smtClean="0">
                <a:solidFill>
                  <a:srgbClr val="000000"/>
                </a:solidFill>
              </a:rPr>
              <a:t>ame(E</a:t>
            </a:r>
            <a:r>
              <a:rPr lang="en-US" altLang="ko-KR" sz="1600" smtClean="0">
                <a:solidFill>
                  <a:srgbClr val="000000"/>
                </a:solidFill>
              </a:rPr>
              <a:t>), </a:t>
            </a:r>
            <a:r>
              <a:rPr lang="en-US" altLang="ko-KR" sz="1600" b="1" smtClean="0">
                <a:solidFill>
                  <a:srgbClr val="FF0000"/>
                </a:solidFill>
              </a:rPr>
              <a:t>g</a:t>
            </a:r>
            <a:r>
              <a:rPr lang="en-US" altLang="ko-KR" sz="1600" smtClean="0">
                <a:solidFill>
                  <a:srgbClr val="000000"/>
                </a:solidFill>
              </a:rPr>
              <a:t>a(J), </a:t>
            </a:r>
            <a:r>
              <a:rPr lang="en-US" altLang="ko-KR" sz="1600" b="1" smtClean="0">
                <a:solidFill>
                  <a:srgbClr val="FF0000"/>
                </a:solidFill>
              </a:rPr>
              <a:t>g</a:t>
            </a:r>
            <a:r>
              <a:rPr lang="en-US" altLang="ko-KR" sz="1600" smtClean="0">
                <a:solidFill>
                  <a:srgbClr val="000000"/>
                </a:solidFill>
              </a:rPr>
              <a:t>á(C)?</a:t>
            </a:r>
            <a:endParaRPr lang="en-US" altLang="ko-KR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ko-KR" altLang="en-US" sz="2400" smtClean="0"/>
              <a:t>발음 기관</a:t>
            </a:r>
            <a:endParaRPr lang="ko-KR" altLang="en-US" sz="2400"/>
          </a:p>
        </p:txBody>
      </p:sp>
      <p:pic>
        <p:nvPicPr>
          <p:cNvPr id="4" name="내용 개체 틀 8" descr="성문.jpg"/>
          <p:cNvPicPr>
            <a:picLocks noChangeAspect="1"/>
          </p:cNvPicPr>
          <p:nvPr/>
        </p:nvPicPr>
        <p:blipFill rotWithShape="1">
          <a:blip r:embed="rId3" cstate="print"/>
          <a:srcRect l="63941" t="7468" r="3512" b="57123"/>
          <a:stretch/>
        </p:blipFill>
        <p:spPr>
          <a:xfrm>
            <a:off x="6728051" y="4214799"/>
            <a:ext cx="1315266" cy="1558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내용 개체 틀 8" descr="성문.jpg"/>
          <p:cNvPicPr>
            <a:picLocks noChangeAspect="1"/>
          </p:cNvPicPr>
          <p:nvPr/>
        </p:nvPicPr>
        <p:blipFill rotWithShape="1">
          <a:blip r:embed="rId3" cstate="print"/>
          <a:srcRect l="15432" t="7468" r="52229" b="57123"/>
          <a:stretch/>
        </p:blipFill>
        <p:spPr>
          <a:xfrm>
            <a:off x="6732240" y="1268760"/>
            <a:ext cx="1306888" cy="1558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내용 개체 틀 4" descr="그림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5" y="1268760"/>
            <a:ext cx="4995897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11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ko-KR" altLang="en-US" sz="2400" smtClean="0"/>
              <a:t>성문</a:t>
            </a:r>
            <a:r>
              <a:rPr lang="en-US" altLang="ko-KR" sz="1800" smtClean="0"/>
              <a:t>glottis</a:t>
            </a:r>
            <a:r>
              <a:rPr lang="ko-KR" altLang="en-US" sz="2000" smtClean="0"/>
              <a:t>의</a:t>
            </a:r>
            <a:r>
              <a:rPr lang="ko-KR" altLang="en-US" sz="2400" smtClean="0"/>
              <a:t> 넓이</a:t>
            </a:r>
            <a:r>
              <a:rPr lang="en-US" altLang="ko-KR" sz="2400" smtClean="0"/>
              <a:t>: </a:t>
            </a:r>
            <a:r>
              <a:rPr lang="ko-KR" altLang="en-US" sz="2400" smtClean="0"/>
              <a:t>후두내시경</a:t>
            </a:r>
            <a:endParaRPr lang="ko-KR" altLang="en-US" sz="2400"/>
          </a:p>
        </p:txBody>
      </p:sp>
      <p:grpSp>
        <p:nvGrpSpPr>
          <p:cNvPr id="4" name="그룹 3"/>
          <p:cNvGrpSpPr/>
          <p:nvPr/>
        </p:nvGrpSpPr>
        <p:grpSpPr>
          <a:xfrm>
            <a:off x="4355976" y="1772816"/>
            <a:ext cx="3276364" cy="3435640"/>
            <a:chOff x="4355976" y="1772816"/>
            <a:chExt cx="3276364" cy="3435640"/>
          </a:xfrm>
        </p:grpSpPr>
        <p:pic>
          <p:nvPicPr>
            <p:cNvPr id="5" name="_x33132976" descr="EMB000002c82d79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956" r="63470" b="50000"/>
            <a:stretch/>
          </p:blipFill>
          <p:spPr bwMode="auto">
            <a:xfrm>
              <a:off x="4463988" y="1772816"/>
              <a:ext cx="3168352" cy="320523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6732240" y="4900679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smtClean="0">
                  <a:sym typeface="Wingdings"/>
                </a:rPr>
                <a:t> </a:t>
              </a:r>
              <a:r>
                <a:rPr lang="ko-KR" altLang="en-US" sz="1400" smtClean="0"/>
                <a:t>시간</a:t>
              </a:r>
              <a:endParaRPr lang="ko-KR" altLang="en-US" sz="14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55976" y="1876343"/>
              <a:ext cx="3600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smtClean="0"/>
                <a:t>넓</a:t>
              </a:r>
              <a:endParaRPr lang="en-US" altLang="ko-KR" sz="1400" smtClean="0"/>
            </a:p>
            <a:p>
              <a:r>
                <a:rPr lang="ko-KR" altLang="en-US" sz="1400" smtClean="0"/>
                <a:t>이</a:t>
              </a:r>
              <a:endParaRPr lang="en-US" altLang="ko-KR" sz="1400" smtClean="0"/>
            </a:p>
            <a:p>
              <a:r>
                <a:rPr lang="ko-KR" altLang="ko-KR" sz="1400" smtClean="0">
                  <a:sym typeface="Wingdings"/>
                </a:rPr>
                <a:t></a:t>
              </a:r>
              <a:endParaRPr lang="ko-KR" altLang="en-US" sz="1400"/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827584" y="1855094"/>
            <a:ext cx="3384376" cy="3353362"/>
            <a:chOff x="827584" y="1855094"/>
            <a:chExt cx="3384376" cy="3353362"/>
          </a:xfrm>
        </p:grpSpPr>
        <p:pic>
          <p:nvPicPr>
            <p:cNvPr id="9" name="_x33853240" descr="EMB000002c82d77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6561" t="1932" r="47056" b="67171"/>
            <a:stretch/>
          </p:blipFill>
          <p:spPr bwMode="auto">
            <a:xfrm>
              <a:off x="1115616" y="1855094"/>
              <a:ext cx="3037540" cy="3116073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3419872" y="4900679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smtClean="0">
                  <a:sym typeface="Wingdings"/>
                </a:rPr>
                <a:t> </a:t>
              </a:r>
              <a:r>
                <a:rPr lang="ko-KR" altLang="en-US" sz="1400" smtClean="0"/>
                <a:t>시간</a:t>
              </a:r>
              <a:endParaRPr lang="ko-KR" altLang="en-US" sz="14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7584" y="1876343"/>
              <a:ext cx="3600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smtClean="0"/>
                <a:t>넓</a:t>
              </a:r>
              <a:endParaRPr lang="en-US" altLang="ko-KR" sz="1400" smtClean="0"/>
            </a:p>
            <a:p>
              <a:r>
                <a:rPr lang="ko-KR" altLang="en-US" sz="1400" smtClean="0"/>
                <a:t>이</a:t>
              </a:r>
              <a:endParaRPr lang="en-US" altLang="ko-KR" sz="1400" smtClean="0"/>
            </a:p>
            <a:p>
              <a:r>
                <a:rPr lang="ko-KR" altLang="ko-KR" sz="1400" smtClean="0">
                  <a:sym typeface="Wingdings"/>
                </a:rPr>
                <a:t></a:t>
              </a:r>
              <a:endParaRPr lang="ko-KR" altLang="en-US" sz="140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45030" y="2585611"/>
            <a:ext cx="792088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b="1" smtClean="0"/>
              <a:t>페</a:t>
            </a:r>
            <a:endParaRPr lang="ko-KR" altLang="en-US" b="1"/>
          </a:p>
        </p:txBody>
      </p:sp>
      <p:sp>
        <p:nvSpPr>
          <p:cNvPr id="13" name="TextBox 12"/>
          <p:cNvSpPr txBox="1"/>
          <p:nvPr/>
        </p:nvSpPr>
        <p:spPr>
          <a:xfrm>
            <a:off x="1345030" y="3276663"/>
            <a:ext cx="79208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b="1" smtClean="0"/>
              <a:t>베</a:t>
            </a:r>
            <a:endParaRPr lang="ko-KR" altLang="en-US" b="1"/>
          </a:p>
        </p:txBody>
      </p:sp>
      <p:sp>
        <p:nvSpPr>
          <p:cNvPr id="14" name="TextBox 13"/>
          <p:cNvSpPr txBox="1"/>
          <p:nvPr/>
        </p:nvSpPr>
        <p:spPr>
          <a:xfrm>
            <a:off x="1345030" y="3953763"/>
            <a:ext cx="79208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b="1" smtClean="0"/>
              <a:t>뻬</a:t>
            </a:r>
            <a:endParaRPr lang="ko-KR" altLang="en-US" b="1"/>
          </a:p>
        </p:txBody>
      </p:sp>
      <p:sp>
        <p:nvSpPr>
          <p:cNvPr id="15" name="TextBox 14"/>
          <p:cNvSpPr txBox="1"/>
          <p:nvPr/>
        </p:nvSpPr>
        <p:spPr>
          <a:xfrm>
            <a:off x="7596336" y="3963055"/>
            <a:ext cx="792088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b="1" smtClean="0"/>
              <a:t>에페</a:t>
            </a:r>
            <a:endParaRPr lang="ko-KR" altLang="en-US" b="1"/>
          </a:p>
        </p:txBody>
      </p:sp>
      <p:sp>
        <p:nvSpPr>
          <p:cNvPr id="16" name="TextBox 15"/>
          <p:cNvSpPr txBox="1"/>
          <p:nvPr/>
        </p:nvSpPr>
        <p:spPr>
          <a:xfrm>
            <a:off x="7596336" y="2450887"/>
            <a:ext cx="79208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b="1" smtClean="0"/>
              <a:t>에베</a:t>
            </a:r>
            <a:endParaRPr lang="ko-KR" altLang="en-US" b="1"/>
          </a:p>
        </p:txBody>
      </p:sp>
      <p:sp>
        <p:nvSpPr>
          <p:cNvPr id="17" name="TextBox 16"/>
          <p:cNvSpPr txBox="1"/>
          <p:nvPr/>
        </p:nvSpPr>
        <p:spPr>
          <a:xfrm>
            <a:off x="7596336" y="2954943"/>
            <a:ext cx="79208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b="1" smtClean="0"/>
              <a:t>에뻬</a:t>
            </a:r>
            <a:endParaRPr lang="ko-KR" altLang="en-US" b="1"/>
          </a:p>
        </p:txBody>
      </p:sp>
      <p:sp>
        <p:nvSpPr>
          <p:cNvPr id="18" name="타원 17"/>
          <p:cNvSpPr/>
          <p:nvPr/>
        </p:nvSpPr>
        <p:spPr>
          <a:xfrm>
            <a:off x="3102812" y="2709891"/>
            <a:ext cx="144016" cy="14401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3487436" y="4050139"/>
            <a:ext cx="144016" cy="14401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3707904" y="4467111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6588224" y="3560035"/>
            <a:ext cx="144016" cy="14401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6905284" y="2537409"/>
            <a:ext cx="144016" cy="14401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6890770" y="3012437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설명선 1 23"/>
          <p:cNvSpPr/>
          <p:nvPr/>
        </p:nvSpPr>
        <p:spPr>
          <a:xfrm>
            <a:off x="5566015" y="5104777"/>
            <a:ext cx="537524" cy="308775"/>
          </a:xfrm>
          <a:prstGeom prst="borderCallout1">
            <a:avLst>
              <a:gd name="adj1" fmla="val -2953"/>
              <a:gd name="adj2" fmla="val 47865"/>
              <a:gd name="adj3" fmla="val -116633"/>
              <a:gd name="adj4" fmla="val 43951"/>
            </a:avLst>
          </a:prstGeom>
          <a:ln>
            <a:tailEnd type="triangle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/>
              <a:t>폐쇄</a:t>
            </a:r>
            <a:endParaRPr lang="ko-KR" altLang="en-US" sz="1200" b="1"/>
          </a:p>
        </p:txBody>
      </p:sp>
      <p:sp>
        <p:nvSpPr>
          <p:cNvPr id="25" name="설명선 1 24"/>
          <p:cNvSpPr/>
          <p:nvPr/>
        </p:nvSpPr>
        <p:spPr>
          <a:xfrm>
            <a:off x="3312447" y="2091286"/>
            <a:ext cx="537524" cy="308775"/>
          </a:xfrm>
          <a:prstGeom prst="borderCallout1">
            <a:avLst>
              <a:gd name="adj1" fmla="val 100051"/>
              <a:gd name="adj2" fmla="val 49714"/>
              <a:gd name="adj3" fmla="val 198818"/>
              <a:gd name="adj4" fmla="val -9672"/>
            </a:avLst>
          </a:prstGeom>
          <a:ln>
            <a:tailEnd type="triangle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/>
              <a:t>개</a:t>
            </a:r>
            <a:r>
              <a:rPr lang="ko-KR" altLang="en-US" sz="1200" b="1"/>
              <a:t>방</a:t>
            </a:r>
          </a:p>
        </p:txBody>
      </p:sp>
    </p:spTree>
    <p:extLst>
      <p:ext uri="{BB962C8B-B14F-4D97-AF65-F5344CB8AC3E}">
        <p14:creationId xmlns:p14="http://schemas.microsoft.com/office/powerpoint/2010/main" val="1147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ko-KR" altLang="en-US" sz="2400" smtClean="0"/>
              <a:t>성문</a:t>
            </a:r>
            <a:r>
              <a:rPr lang="ko-KR" altLang="en-US" sz="2000" smtClean="0"/>
              <a:t>의</a:t>
            </a:r>
            <a:r>
              <a:rPr lang="ko-KR" altLang="en-US" sz="2400" smtClean="0"/>
              <a:t> 넓이</a:t>
            </a:r>
            <a:r>
              <a:rPr lang="en-US" altLang="ko-KR" sz="2400" smtClean="0"/>
              <a:t>: MRI</a:t>
            </a:r>
            <a:endParaRPr lang="ko-KR" altLang="en-US" sz="2400"/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427984" y="5013176"/>
          <a:ext cx="4248472" cy="12241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49770"/>
                <a:gridCol w="1699351"/>
                <a:gridCol w="1699351"/>
              </a:tblGrid>
              <a:tr h="3060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mm</a:t>
                      </a:r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어두</a:t>
                      </a:r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모음간</a:t>
                      </a:r>
                      <a:endParaRPr lang="ko-KR" altLang="en-US" sz="1400"/>
                    </a:p>
                  </a:txBody>
                  <a:tcPr/>
                </a:tc>
              </a:tr>
              <a:tr h="30603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ㄷ</a:t>
                      </a:r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5.2</a:t>
                      </a:r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0.4</a:t>
                      </a:r>
                      <a:endParaRPr lang="ko-KR" altLang="en-US" sz="1400"/>
                    </a:p>
                  </a:txBody>
                  <a:tcPr/>
                </a:tc>
              </a:tr>
              <a:tr h="30603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ㄸ</a:t>
                      </a:r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2.0</a:t>
                      </a:r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1.1</a:t>
                      </a:r>
                      <a:endParaRPr lang="ko-KR" altLang="en-US" sz="1400"/>
                    </a:p>
                  </a:txBody>
                  <a:tcPr/>
                </a:tc>
              </a:tr>
              <a:tr h="30603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ㅌ</a:t>
                      </a:r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10.1</a:t>
                      </a:r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5.6</a:t>
                      </a:r>
                      <a:endParaRPr lang="ko-KR" altLang="en-US" sz="140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1331640" y="1484784"/>
            <a:ext cx="4752528" cy="95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1331640" y="2636912"/>
            <a:ext cx="5704209" cy="95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V="1">
            <a:off x="1331640" y="3789040"/>
            <a:ext cx="6655890" cy="95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55576" y="1500281"/>
            <a:ext cx="470426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600" b="1" smtClean="0"/>
              <a:t>ㄷ</a:t>
            </a:r>
            <a:endParaRPr lang="ko-KR" altLang="en-US" sz="1600" b="1"/>
          </a:p>
        </p:txBody>
      </p:sp>
      <p:sp>
        <p:nvSpPr>
          <p:cNvPr id="10" name="TextBox 9"/>
          <p:cNvSpPr txBox="1"/>
          <p:nvPr/>
        </p:nvSpPr>
        <p:spPr>
          <a:xfrm>
            <a:off x="755576" y="2636912"/>
            <a:ext cx="470426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600" b="1" smtClean="0"/>
              <a:t>ㅌ</a:t>
            </a:r>
            <a:endParaRPr lang="ko-KR" altLang="en-US" sz="1600" b="1"/>
          </a:p>
        </p:txBody>
      </p:sp>
      <p:sp>
        <p:nvSpPr>
          <p:cNvPr id="11" name="TextBox 10"/>
          <p:cNvSpPr txBox="1"/>
          <p:nvPr/>
        </p:nvSpPr>
        <p:spPr>
          <a:xfrm>
            <a:off x="755576" y="3789040"/>
            <a:ext cx="470426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600" b="1"/>
              <a:t>ㄸ</a:t>
            </a:r>
          </a:p>
        </p:txBody>
      </p:sp>
    </p:spTree>
    <p:extLst>
      <p:ext uri="{BB962C8B-B14F-4D97-AF65-F5344CB8AC3E}">
        <p14:creationId xmlns:p14="http://schemas.microsoft.com/office/powerpoint/2010/main" val="70957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ko-KR" altLang="en-US" sz="2400" smtClean="0"/>
              <a:t>성문</a:t>
            </a:r>
            <a:r>
              <a:rPr lang="ko-KR" altLang="en-US" sz="2000" smtClean="0"/>
              <a:t>의</a:t>
            </a:r>
            <a:r>
              <a:rPr lang="ko-KR" altLang="en-US" sz="2400" smtClean="0"/>
              <a:t> 넓이</a:t>
            </a:r>
            <a:r>
              <a:rPr lang="en-US" altLang="ko-KR" sz="2400" smtClean="0"/>
              <a:t>: </a:t>
            </a:r>
            <a:r>
              <a:rPr lang="ko-KR" altLang="en-US" sz="2400" smtClean="0"/>
              <a:t>자음 연쇄</a:t>
            </a:r>
            <a:r>
              <a:rPr lang="ko-KR" altLang="en-US" sz="2000" smtClean="0"/>
              <a:t>와</a:t>
            </a:r>
            <a:r>
              <a:rPr lang="ko-KR" altLang="en-US" sz="2400" smtClean="0"/>
              <a:t> 어말</a:t>
            </a:r>
            <a:endParaRPr lang="ko-KR" altLang="en-US" sz="2400"/>
          </a:p>
        </p:txBody>
      </p:sp>
      <p:grpSp>
        <p:nvGrpSpPr>
          <p:cNvPr id="5" name="그룹 4"/>
          <p:cNvGrpSpPr/>
          <p:nvPr/>
        </p:nvGrpSpPr>
        <p:grpSpPr>
          <a:xfrm>
            <a:off x="1043608" y="1838582"/>
            <a:ext cx="3910732" cy="3085770"/>
            <a:chOff x="3055558" y="1910590"/>
            <a:chExt cx="3910732" cy="3085770"/>
          </a:xfrm>
        </p:grpSpPr>
        <p:grpSp>
          <p:nvGrpSpPr>
            <p:cNvPr id="6" name="그룹 14"/>
            <p:cNvGrpSpPr/>
            <p:nvPr/>
          </p:nvGrpSpPr>
          <p:grpSpPr>
            <a:xfrm>
              <a:off x="3055558" y="2204864"/>
              <a:ext cx="3910732" cy="2791496"/>
              <a:chOff x="2999113" y="2974675"/>
              <a:chExt cx="3910732" cy="2791496"/>
            </a:xfrm>
          </p:grpSpPr>
          <p:pic>
            <p:nvPicPr>
              <p:cNvPr id="10" name="그림 9" descr="3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010402" y="4941168"/>
                <a:ext cx="3456384" cy="825003"/>
              </a:xfrm>
              <a:prstGeom prst="rect">
                <a:avLst/>
              </a:prstGeom>
            </p:spPr>
          </p:pic>
          <p:pic>
            <p:nvPicPr>
              <p:cNvPr id="11" name="그림 10" descr="2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059832" y="3933056"/>
                <a:ext cx="3850013" cy="900493"/>
              </a:xfrm>
              <a:prstGeom prst="rect">
                <a:avLst/>
              </a:prstGeom>
            </p:spPr>
          </p:pic>
          <p:grpSp>
            <p:nvGrpSpPr>
              <p:cNvPr id="12" name="그룹 12"/>
              <p:cNvGrpSpPr/>
              <p:nvPr/>
            </p:nvGrpSpPr>
            <p:grpSpPr>
              <a:xfrm>
                <a:off x="2999113" y="2974675"/>
                <a:ext cx="3294619" cy="814365"/>
                <a:chOff x="971600" y="3607132"/>
                <a:chExt cx="3294619" cy="814365"/>
              </a:xfrm>
            </p:grpSpPr>
            <p:pic>
              <p:nvPicPr>
                <p:cNvPr id="13" name="그림 12" descr="1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971600" y="3645024"/>
                  <a:ext cx="3294619" cy="776473"/>
                </a:xfrm>
                <a:prstGeom prst="rect">
                  <a:avLst/>
                </a:prstGeom>
              </p:spPr>
            </p:pic>
            <p:sp>
              <p:nvSpPr>
                <p:cNvPr id="14" name="TextBox 13"/>
                <p:cNvSpPr txBox="1"/>
                <p:nvPr/>
              </p:nvSpPr>
              <p:spPr>
                <a:xfrm>
                  <a:off x="1003416" y="3835558"/>
                  <a:ext cx="108012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1050" smtClean="0"/>
                    <a:t>선행자음 폐쇄</a:t>
                  </a:r>
                  <a:endParaRPr lang="ko-KR" altLang="en-US" sz="105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627784" y="3607132"/>
                  <a:ext cx="1080120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1050" smtClean="0"/>
                    <a:t>후행자음 개방</a:t>
                  </a:r>
                  <a:endParaRPr lang="ko-KR" altLang="en-US" sz="105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3100024" y="3881144"/>
                  <a:ext cx="1080120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1050" smtClean="0"/>
                    <a:t>성대진동시작</a:t>
                  </a:r>
                  <a:endParaRPr lang="ko-KR" altLang="en-US" sz="1050"/>
                </a:p>
              </p:txBody>
            </p:sp>
          </p:grpSp>
        </p:grpSp>
        <p:sp>
          <p:nvSpPr>
            <p:cNvPr id="7" name="TextBox 6"/>
            <p:cNvSpPr txBox="1"/>
            <p:nvPr/>
          </p:nvSpPr>
          <p:spPr>
            <a:xfrm>
              <a:off x="4895950" y="1910590"/>
              <a:ext cx="576064" cy="307777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smtClean="0"/>
                <a:t>ㅂㄲ</a:t>
              </a:r>
              <a:endParaRPr lang="ko-KR" altLang="en-US" sz="1400" b="1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22435" y="2989848"/>
              <a:ext cx="576064" cy="307777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smtClean="0"/>
                <a:t>ㅂㅋ</a:t>
              </a:r>
              <a:endParaRPr lang="ko-KR" altLang="en-US" sz="1400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05455" y="4007089"/>
              <a:ext cx="576064" cy="30777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smtClean="0"/>
                <a:t>ㅂㅆ</a:t>
              </a:r>
              <a:endParaRPr lang="ko-KR" altLang="en-US" sz="1400" b="1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5796136" y="2301425"/>
            <a:ext cx="2160240" cy="2351711"/>
            <a:chOff x="5796136" y="2301425"/>
            <a:chExt cx="2160240" cy="2351711"/>
          </a:xfrm>
        </p:grpSpPr>
        <p:pic>
          <p:nvPicPr>
            <p:cNvPr id="4" name="내용 개체 틀 16" descr="ㄱp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6136" y="2301425"/>
              <a:ext cx="2021299" cy="1072411"/>
            </a:xfrm>
            <a:prstGeom prst="rect">
              <a:avLst/>
            </a:prstGeom>
          </p:spPr>
        </p:pic>
        <p:pic>
          <p:nvPicPr>
            <p:cNvPr id="17" name="그림 16" descr="ㄱm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16918" y="3597569"/>
              <a:ext cx="1937078" cy="105556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380312" y="3289792"/>
              <a:ext cx="576064" cy="307777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smtClean="0"/>
                <a:t>ㄱ</a:t>
              </a:r>
              <a:r>
                <a:rPr lang="en-US" altLang="ko-KR" sz="1400" b="1" smtClean="0"/>
                <a:t>$</a:t>
              </a:r>
              <a:endParaRPr lang="ko-KR" altLang="en-US" sz="1400" b="1"/>
            </a:p>
          </p:txBody>
        </p:sp>
      </p:grpSp>
    </p:spTree>
    <p:extLst>
      <p:ext uri="{BB962C8B-B14F-4D97-AF65-F5344CB8AC3E}">
        <p14:creationId xmlns:p14="http://schemas.microsoft.com/office/powerpoint/2010/main" val="1147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2796</TotalTime>
  <Words>926</Words>
  <Application>Microsoft Office PowerPoint</Application>
  <PresentationFormat>화면 슬라이드 쇼(4:3)</PresentationFormat>
  <Paragraphs>402</Paragraphs>
  <Slides>24</Slides>
  <Notes>24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광장</vt:lpstr>
      <vt:lpstr>PowerPoint 프레젠테이션</vt:lpstr>
      <vt:lpstr>한국어의 자음 체계</vt:lpstr>
      <vt:lpstr>평파열음의 실현</vt:lpstr>
      <vt:lpstr>PowerPoint 프레젠테이션</vt:lpstr>
      <vt:lpstr>기식aspiration과 성대진동voicing</vt:lpstr>
      <vt:lpstr>발음 기관</vt:lpstr>
      <vt:lpstr>성문glottis의 넓이: 후두내시경</vt:lpstr>
      <vt:lpstr>성문의 넓이: MRI</vt:lpstr>
      <vt:lpstr>성문의 넓이: 자음 연쇄와 어말</vt:lpstr>
      <vt:lpstr>폐쇄의 정도: 전자동태구개도electropalatography</vt:lpstr>
      <vt:lpstr>성대 진동 시작 시간voice onset time</vt:lpstr>
      <vt:lpstr>후행 모음의 높이와 세기</vt:lpstr>
      <vt:lpstr>세 자음의 구분</vt:lpstr>
      <vt:lpstr>‘ㅅ’과 ‘ㅆ’의 마찰과 기식</vt:lpstr>
      <vt:lpstr>‘ㅅ’과 ‘ㅆ’의 성문 넓이와 성대 진동 시작 시간</vt:lpstr>
      <vt:lpstr>PowerPoint 프레젠테이션</vt:lpstr>
      <vt:lpstr>분할 조합   Kim, M-R. et als.(2002)</vt:lpstr>
      <vt:lpstr>후행 모음의 높이 조작   Kim, M.(2004)</vt:lpstr>
      <vt:lpstr>후행 모음의 높이 조작</vt:lpstr>
      <vt:lpstr>후행 모음의 높이 고정   정윤자(2010)</vt:lpstr>
      <vt:lpstr>후행 모음의 높이 고정</vt:lpstr>
      <vt:lpstr>기식과 높이의 상관성   장혜진(2012)</vt:lpstr>
      <vt:lpstr>기식과 높이의 상관성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김씨네</cp:lastModifiedBy>
  <cp:revision>219</cp:revision>
  <cp:lastPrinted>2015-03-02T05:36:00Z</cp:lastPrinted>
  <dcterms:created xsi:type="dcterms:W3CDTF">2011-08-16T16:29:39Z</dcterms:created>
  <dcterms:modified xsi:type="dcterms:W3CDTF">2018-10-29T08:10:41Z</dcterms:modified>
</cp:coreProperties>
</file>